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2"/>
  </p:notesMasterIdLst>
  <p:handoutMasterIdLst>
    <p:handoutMasterId r:id="rId43"/>
  </p:handoutMasterIdLst>
  <p:sldIdLst>
    <p:sldId id="256" r:id="rId2"/>
    <p:sldId id="257" r:id="rId3"/>
    <p:sldId id="258" r:id="rId4"/>
    <p:sldId id="259" r:id="rId5"/>
    <p:sldId id="287" r:id="rId6"/>
    <p:sldId id="260" r:id="rId7"/>
    <p:sldId id="261" r:id="rId8"/>
    <p:sldId id="288" r:id="rId9"/>
    <p:sldId id="289" r:id="rId10"/>
    <p:sldId id="262" r:id="rId11"/>
    <p:sldId id="290" r:id="rId12"/>
    <p:sldId id="263" r:id="rId13"/>
    <p:sldId id="264" r:id="rId14"/>
    <p:sldId id="265" r:id="rId15"/>
    <p:sldId id="266" r:id="rId16"/>
    <p:sldId id="267" r:id="rId17"/>
    <p:sldId id="268" r:id="rId18"/>
    <p:sldId id="269" r:id="rId19"/>
    <p:sldId id="292" r:id="rId20"/>
    <p:sldId id="291"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93" r:id="rId39"/>
    <p:sldId id="294" r:id="rId40"/>
    <p:sldId id="295"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2349" autoAdjust="0"/>
  </p:normalViewPr>
  <p:slideViewPr>
    <p:cSldViewPr>
      <p:cViewPr>
        <p:scale>
          <a:sx n="68" d="100"/>
          <a:sy n="68" d="100"/>
        </p:scale>
        <p:origin x="-1872"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F0780-BF14-4118-9A66-93225CCD3987}" type="doc">
      <dgm:prSet loTypeId="urn:microsoft.com/office/officeart/2005/8/layout/chart3" loCatId="cycle" qsTypeId="urn:microsoft.com/office/officeart/2005/8/quickstyle/simple2" qsCatId="simple" csTypeId="urn:microsoft.com/office/officeart/2005/8/colors/colorful4" csCatId="colorful" phldr="1"/>
      <dgm:spPr/>
      <dgm:t>
        <a:bodyPr/>
        <a:lstStyle/>
        <a:p>
          <a:endParaRPr lang="tr-TR"/>
        </a:p>
      </dgm:t>
    </dgm:pt>
    <dgm:pt modelId="{AFC7C383-1882-4838-B6B7-8FB707F48892}">
      <dgm:prSet phldrT="[Metin]"/>
      <dgm:spPr/>
      <dgm:t>
        <a:bodyPr/>
        <a:lstStyle/>
        <a:p>
          <a:r>
            <a:rPr lang="tr-TR" dirty="0" smtClean="0">
              <a:solidFill>
                <a:schemeClr val="tx1"/>
              </a:solidFill>
            </a:rPr>
            <a:t>BEP BİRİMİ KİMLERDEN OLUŞUR?</a:t>
          </a:r>
          <a:endParaRPr lang="tr-TR" dirty="0">
            <a:solidFill>
              <a:schemeClr val="tx1"/>
            </a:solidFill>
          </a:endParaRPr>
        </a:p>
      </dgm:t>
    </dgm:pt>
    <dgm:pt modelId="{2F29D703-7E13-4964-8940-FCD4DFA7D6CE}" type="parTrans" cxnId="{D1B5B593-AAA5-4B43-823D-3C689098C43C}">
      <dgm:prSet/>
      <dgm:spPr/>
      <dgm:t>
        <a:bodyPr/>
        <a:lstStyle/>
        <a:p>
          <a:endParaRPr lang="tr-TR"/>
        </a:p>
      </dgm:t>
    </dgm:pt>
    <dgm:pt modelId="{D04DF112-72A1-4009-96B7-439B1F493328}" type="sibTrans" cxnId="{D1B5B593-AAA5-4B43-823D-3C689098C43C}">
      <dgm:prSet/>
      <dgm:spPr/>
      <dgm:t>
        <a:bodyPr/>
        <a:lstStyle/>
        <a:p>
          <a:endParaRPr lang="tr-TR"/>
        </a:p>
      </dgm:t>
    </dgm:pt>
    <dgm:pt modelId="{1B8427FC-B0C6-4E90-ABBA-A3FEBDFFF083}">
      <dgm:prSet phldrT="[Metin]"/>
      <dgm:spPr/>
      <dgm:t>
        <a:bodyPr/>
        <a:lstStyle/>
        <a:p>
          <a:r>
            <a:rPr lang="tr-TR" dirty="0" smtClean="0">
              <a:solidFill>
                <a:schemeClr val="tx1"/>
              </a:solidFill>
            </a:rPr>
            <a:t>BAŞKAN OKUL MÜDÜRÜ VEYA YARDIMCISI</a:t>
          </a:r>
          <a:endParaRPr lang="tr-TR" dirty="0">
            <a:solidFill>
              <a:schemeClr val="tx1"/>
            </a:solidFill>
          </a:endParaRPr>
        </a:p>
      </dgm:t>
    </dgm:pt>
    <dgm:pt modelId="{2174CFE0-4EEE-41D2-94E4-58F26E38E85E}" type="parTrans" cxnId="{D04004C2-3B76-4251-9C24-AA73BA466979}">
      <dgm:prSet/>
      <dgm:spPr/>
      <dgm:t>
        <a:bodyPr/>
        <a:lstStyle/>
        <a:p>
          <a:endParaRPr lang="tr-TR"/>
        </a:p>
      </dgm:t>
    </dgm:pt>
    <dgm:pt modelId="{16A4320A-4D85-4AC4-8113-3A114A446FA6}" type="sibTrans" cxnId="{D04004C2-3B76-4251-9C24-AA73BA466979}">
      <dgm:prSet/>
      <dgm:spPr/>
      <dgm:t>
        <a:bodyPr/>
        <a:lstStyle/>
        <a:p>
          <a:endParaRPr lang="tr-TR"/>
        </a:p>
      </dgm:t>
    </dgm:pt>
    <dgm:pt modelId="{182A359F-4BBC-49CB-A705-BE4BD5AC068F}">
      <dgm:prSet phldrT="[Metin]"/>
      <dgm:spPr/>
      <dgm:t>
        <a:bodyPr/>
        <a:lstStyle/>
        <a:p>
          <a:r>
            <a:rPr lang="tr-TR" dirty="0" smtClean="0">
              <a:solidFill>
                <a:schemeClr val="tx1"/>
              </a:solidFill>
            </a:rPr>
            <a:t>ÖĞRETMEN</a:t>
          </a:r>
          <a:endParaRPr lang="tr-TR" dirty="0">
            <a:solidFill>
              <a:schemeClr val="tx1"/>
            </a:solidFill>
          </a:endParaRPr>
        </a:p>
      </dgm:t>
    </dgm:pt>
    <dgm:pt modelId="{A8FF0904-E2F0-41C4-A55A-6C8A298162C8}" type="parTrans" cxnId="{B412C1E0-5E66-4AA9-9D76-E359CD5B91C0}">
      <dgm:prSet/>
      <dgm:spPr/>
      <dgm:t>
        <a:bodyPr/>
        <a:lstStyle/>
        <a:p>
          <a:endParaRPr lang="tr-TR"/>
        </a:p>
      </dgm:t>
    </dgm:pt>
    <dgm:pt modelId="{A0CB8861-0295-4BC5-8190-D2927738FEA3}" type="sibTrans" cxnId="{B412C1E0-5E66-4AA9-9D76-E359CD5B91C0}">
      <dgm:prSet/>
      <dgm:spPr/>
      <dgm:t>
        <a:bodyPr/>
        <a:lstStyle/>
        <a:p>
          <a:endParaRPr lang="tr-TR"/>
        </a:p>
      </dgm:t>
    </dgm:pt>
    <dgm:pt modelId="{9D3EDA17-9B5D-4BF9-998E-B375584B374E}">
      <dgm:prSet phldrT="[Metin]"/>
      <dgm:spPr/>
      <dgm:t>
        <a:bodyPr/>
        <a:lstStyle/>
        <a:p>
          <a:r>
            <a:rPr lang="tr-TR" dirty="0" smtClean="0">
              <a:solidFill>
                <a:schemeClr val="tx1"/>
              </a:solidFill>
            </a:rPr>
            <a:t>ÖĞRENCİ</a:t>
          </a:r>
          <a:endParaRPr lang="tr-TR" dirty="0">
            <a:solidFill>
              <a:schemeClr val="tx1"/>
            </a:solidFill>
          </a:endParaRPr>
        </a:p>
      </dgm:t>
    </dgm:pt>
    <dgm:pt modelId="{93AF8EDD-A85E-414B-99C6-723A1DFD391E}" type="parTrans" cxnId="{904C9E7A-21EB-47A5-9458-0EC3A1001B0F}">
      <dgm:prSet/>
      <dgm:spPr/>
      <dgm:t>
        <a:bodyPr/>
        <a:lstStyle/>
        <a:p>
          <a:endParaRPr lang="tr-TR"/>
        </a:p>
      </dgm:t>
    </dgm:pt>
    <dgm:pt modelId="{077CB95C-34AC-40B8-9211-A3B7CBC9ED1F}" type="sibTrans" cxnId="{904C9E7A-21EB-47A5-9458-0EC3A1001B0F}">
      <dgm:prSet/>
      <dgm:spPr/>
      <dgm:t>
        <a:bodyPr/>
        <a:lstStyle/>
        <a:p>
          <a:endParaRPr lang="tr-TR"/>
        </a:p>
      </dgm:t>
    </dgm:pt>
    <dgm:pt modelId="{C92DBC6F-D8A0-4C6D-AC81-6FF873622843}">
      <dgm:prSet phldrT="[Metin]"/>
      <dgm:spPr/>
      <dgm:t>
        <a:bodyPr/>
        <a:lstStyle/>
        <a:p>
          <a:r>
            <a:rPr lang="tr-TR" dirty="0" smtClean="0">
              <a:solidFill>
                <a:schemeClr val="tx1"/>
              </a:solidFill>
            </a:rPr>
            <a:t>REHBER ÖĞRETMEN</a:t>
          </a:r>
          <a:endParaRPr lang="tr-TR" dirty="0">
            <a:solidFill>
              <a:schemeClr val="tx1"/>
            </a:solidFill>
          </a:endParaRPr>
        </a:p>
      </dgm:t>
    </dgm:pt>
    <dgm:pt modelId="{75F0E531-D832-424F-A254-7B1CBFF2E3AF}" type="parTrans" cxnId="{72360740-9789-44CF-8CC6-BC5DA432AB89}">
      <dgm:prSet/>
      <dgm:spPr/>
      <dgm:t>
        <a:bodyPr/>
        <a:lstStyle/>
        <a:p>
          <a:endParaRPr lang="tr-TR"/>
        </a:p>
      </dgm:t>
    </dgm:pt>
    <dgm:pt modelId="{EA879544-DFB4-4D19-9458-3CC523652F2A}" type="sibTrans" cxnId="{72360740-9789-44CF-8CC6-BC5DA432AB89}">
      <dgm:prSet/>
      <dgm:spPr/>
      <dgm:t>
        <a:bodyPr/>
        <a:lstStyle/>
        <a:p>
          <a:endParaRPr lang="tr-TR"/>
        </a:p>
      </dgm:t>
    </dgm:pt>
    <dgm:pt modelId="{8EB184FC-0456-4AE2-9600-0CE6B3760DB7}">
      <dgm:prSet phldrT="[Metin]"/>
      <dgm:spPr/>
      <dgm:t>
        <a:bodyPr/>
        <a:lstStyle/>
        <a:p>
          <a:r>
            <a:rPr lang="tr-TR" dirty="0" smtClean="0">
              <a:solidFill>
                <a:schemeClr val="tx1"/>
              </a:solidFill>
            </a:rPr>
            <a:t>GEZEREK ÖZEL EĞİTİM GÖREVİ VERİLEN ÖĞRETMEN</a:t>
          </a:r>
          <a:endParaRPr lang="tr-TR" dirty="0">
            <a:solidFill>
              <a:schemeClr val="tx1"/>
            </a:solidFill>
          </a:endParaRPr>
        </a:p>
      </dgm:t>
    </dgm:pt>
    <dgm:pt modelId="{9CA69909-45BD-409F-BD3E-8DD5081CCA0B}" type="parTrans" cxnId="{4F39D7D8-8DC1-4147-962C-5C181758C446}">
      <dgm:prSet/>
      <dgm:spPr/>
      <dgm:t>
        <a:bodyPr/>
        <a:lstStyle/>
        <a:p>
          <a:endParaRPr lang="tr-TR"/>
        </a:p>
      </dgm:t>
    </dgm:pt>
    <dgm:pt modelId="{6C2FDE74-DD77-4CDF-B44F-0955B11281E3}" type="sibTrans" cxnId="{4F39D7D8-8DC1-4147-962C-5C181758C446}">
      <dgm:prSet/>
      <dgm:spPr/>
      <dgm:t>
        <a:bodyPr/>
        <a:lstStyle/>
        <a:p>
          <a:endParaRPr lang="tr-TR"/>
        </a:p>
      </dgm:t>
    </dgm:pt>
    <dgm:pt modelId="{9DE75ACF-A5DA-42BD-88CB-31365884D56B}">
      <dgm:prSet phldrT="[Metin]"/>
      <dgm:spPr/>
      <dgm:t>
        <a:bodyPr/>
        <a:lstStyle/>
        <a:p>
          <a:r>
            <a:rPr lang="tr-TR" dirty="0" smtClean="0">
              <a:solidFill>
                <a:schemeClr val="tx1"/>
              </a:solidFill>
            </a:rPr>
            <a:t>EĞİTİM PROGRAMLARI HAZIRLAMAKLA GÖREVLENDİRİLEN ÖĞRETMEN</a:t>
          </a:r>
          <a:endParaRPr lang="tr-TR" dirty="0">
            <a:solidFill>
              <a:schemeClr val="tx1"/>
            </a:solidFill>
          </a:endParaRPr>
        </a:p>
      </dgm:t>
    </dgm:pt>
    <dgm:pt modelId="{D840F3E7-26D7-4F0C-8A99-0EAF8072B936}" type="parTrans" cxnId="{745B1035-4CDF-4512-B881-FE330DC528A0}">
      <dgm:prSet/>
      <dgm:spPr/>
      <dgm:t>
        <a:bodyPr/>
        <a:lstStyle/>
        <a:p>
          <a:endParaRPr lang="tr-TR"/>
        </a:p>
      </dgm:t>
    </dgm:pt>
    <dgm:pt modelId="{ED0C4FEB-077C-4B79-B10B-D40D56C1701A}" type="sibTrans" cxnId="{745B1035-4CDF-4512-B881-FE330DC528A0}">
      <dgm:prSet/>
      <dgm:spPr/>
      <dgm:t>
        <a:bodyPr/>
        <a:lstStyle/>
        <a:p>
          <a:endParaRPr lang="tr-TR"/>
        </a:p>
      </dgm:t>
    </dgm:pt>
    <dgm:pt modelId="{03F642D5-3478-4006-AB67-4CEB643947CB}">
      <dgm:prSet phldrT="[Metin]"/>
      <dgm:spPr/>
      <dgm:t>
        <a:bodyPr/>
        <a:lstStyle/>
        <a:p>
          <a:r>
            <a:rPr lang="tr-TR" dirty="0" smtClean="0">
              <a:solidFill>
                <a:schemeClr val="tx1"/>
              </a:solidFill>
            </a:rPr>
            <a:t>AİLE</a:t>
          </a:r>
          <a:endParaRPr lang="tr-TR" dirty="0">
            <a:solidFill>
              <a:schemeClr val="tx1"/>
            </a:solidFill>
          </a:endParaRPr>
        </a:p>
      </dgm:t>
    </dgm:pt>
    <dgm:pt modelId="{D97612FD-C228-4DED-9DE3-9D52EBF6C80B}" type="parTrans" cxnId="{EBB7B151-15F2-41C5-B653-78CC9A0F0457}">
      <dgm:prSet/>
      <dgm:spPr/>
      <dgm:t>
        <a:bodyPr/>
        <a:lstStyle/>
        <a:p>
          <a:endParaRPr lang="tr-TR"/>
        </a:p>
      </dgm:t>
    </dgm:pt>
    <dgm:pt modelId="{3601DDB3-0D93-4A66-9E39-9EC017685137}" type="sibTrans" cxnId="{EBB7B151-15F2-41C5-B653-78CC9A0F0457}">
      <dgm:prSet/>
      <dgm:spPr/>
      <dgm:t>
        <a:bodyPr/>
        <a:lstStyle/>
        <a:p>
          <a:endParaRPr lang="tr-TR"/>
        </a:p>
      </dgm:t>
    </dgm:pt>
    <dgm:pt modelId="{BB381BEC-8B60-476E-A5EA-F2BBE402CEAB}" type="pres">
      <dgm:prSet presAssocID="{3BFF0780-BF14-4118-9A66-93225CCD3987}" presName="compositeShape" presStyleCnt="0">
        <dgm:presLayoutVars>
          <dgm:chMax val="7"/>
          <dgm:dir/>
          <dgm:resizeHandles val="exact"/>
        </dgm:presLayoutVars>
      </dgm:prSet>
      <dgm:spPr/>
      <dgm:t>
        <a:bodyPr/>
        <a:lstStyle/>
        <a:p>
          <a:endParaRPr lang="tr-TR"/>
        </a:p>
      </dgm:t>
    </dgm:pt>
    <dgm:pt modelId="{31EACA3A-ADD1-493D-AA29-08D479A9E8C3}" type="pres">
      <dgm:prSet presAssocID="{3BFF0780-BF14-4118-9A66-93225CCD3987}" presName="wedge1" presStyleLbl="node1" presStyleIdx="0" presStyleCnt="1" custScaleX="66124" custScaleY="103181" custLinFactNeighborX="-25432" custLinFactNeighborY="-4602"/>
      <dgm:spPr/>
      <dgm:t>
        <a:bodyPr/>
        <a:lstStyle/>
        <a:p>
          <a:endParaRPr lang="tr-TR"/>
        </a:p>
      </dgm:t>
    </dgm:pt>
    <dgm:pt modelId="{355CA2C5-7CE6-42E7-AC39-3853233ECAB5}" type="pres">
      <dgm:prSet presAssocID="{3BFF0780-BF14-4118-9A66-93225CCD3987}" presName="wedge1Tx" presStyleLbl="node1" presStyleIdx="0" presStyleCnt="1">
        <dgm:presLayoutVars>
          <dgm:chMax val="0"/>
          <dgm:chPref val="0"/>
          <dgm:bulletEnabled val="1"/>
        </dgm:presLayoutVars>
      </dgm:prSet>
      <dgm:spPr/>
      <dgm:t>
        <a:bodyPr/>
        <a:lstStyle/>
        <a:p>
          <a:endParaRPr lang="tr-TR"/>
        </a:p>
      </dgm:t>
    </dgm:pt>
  </dgm:ptLst>
  <dgm:cxnLst>
    <dgm:cxn modelId="{39DFF6E8-4CCE-47BA-8061-DE735B4E86BD}" type="presOf" srcId="{182A359F-4BBC-49CB-A705-BE4BD5AC068F}" destId="{31EACA3A-ADD1-493D-AA29-08D479A9E8C3}" srcOrd="0" destOrd="2" presId="urn:microsoft.com/office/officeart/2005/8/layout/chart3"/>
    <dgm:cxn modelId="{2A0CADFC-5E42-4A89-B7CF-D2D9642B30E7}" type="presOf" srcId="{AFC7C383-1882-4838-B6B7-8FB707F48892}" destId="{31EACA3A-ADD1-493D-AA29-08D479A9E8C3}" srcOrd="0" destOrd="0" presId="urn:microsoft.com/office/officeart/2005/8/layout/chart3"/>
    <dgm:cxn modelId="{0090D373-AA28-4C16-A9E8-A13770310333}" type="presOf" srcId="{8EB184FC-0456-4AE2-9600-0CE6B3760DB7}" destId="{31EACA3A-ADD1-493D-AA29-08D479A9E8C3}" srcOrd="0" destOrd="5" presId="urn:microsoft.com/office/officeart/2005/8/layout/chart3"/>
    <dgm:cxn modelId="{745B1035-4CDF-4512-B881-FE330DC528A0}" srcId="{AFC7C383-1882-4838-B6B7-8FB707F48892}" destId="{9DE75ACF-A5DA-42BD-88CB-31365884D56B}" srcOrd="5" destOrd="0" parTransId="{D840F3E7-26D7-4F0C-8A99-0EAF8072B936}" sibTransId="{ED0C4FEB-077C-4B79-B10B-D40D56C1701A}"/>
    <dgm:cxn modelId="{28695557-7E4D-4230-B819-EADC01596B8A}" type="presOf" srcId="{1B8427FC-B0C6-4E90-ABBA-A3FEBDFFF083}" destId="{31EACA3A-ADD1-493D-AA29-08D479A9E8C3}" srcOrd="0" destOrd="1" presId="urn:microsoft.com/office/officeart/2005/8/layout/chart3"/>
    <dgm:cxn modelId="{B412C1E0-5E66-4AA9-9D76-E359CD5B91C0}" srcId="{AFC7C383-1882-4838-B6B7-8FB707F48892}" destId="{182A359F-4BBC-49CB-A705-BE4BD5AC068F}" srcOrd="1" destOrd="0" parTransId="{A8FF0904-E2F0-41C4-A55A-6C8A298162C8}" sibTransId="{A0CB8861-0295-4BC5-8190-D2927738FEA3}"/>
    <dgm:cxn modelId="{DBB12FFE-695D-4AEA-965B-8882CC5914DA}" type="presOf" srcId="{9D3EDA17-9B5D-4BF9-998E-B375584B374E}" destId="{355CA2C5-7CE6-42E7-AC39-3853233ECAB5}" srcOrd="1" destOrd="3" presId="urn:microsoft.com/office/officeart/2005/8/layout/chart3"/>
    <dgm:cxn modelId="{774C6055-1F7E-4C0D-854C-7E4E97D6E490}" type="presOf" srcId="{03F642D5-3478-4006-AB67-4CEB643947CB}" destId="{31EACA3A-ADD1-493D-AA29-08D479A9E8C3}" srcOrd="0" destOrd="7" presId="urn:microsoft.com/office/officeart/2005/8/layout/chart3"/>
    <dgm:cxn modelId="{394E05AF-2815-45AE-8FD5-ADDE0C001B3D}" type="presOf" srcId="{3BFF0780-BF14-4118-9A66-93225CCD3987}" destId="{BB381BEC-8B60-476E-A5EA-F2BBE402CEAB}" srcOrd="0" destOrd="0" presId="urn:microsoft.com/office/officeart/2005/8/layout/chart3"/>
    <dgm:cxn modelId="{268FBD59-080D-4E97-9E2B-C0D75D487703}" type="presOf" srcId="{AFC7C383-1882-4838-B6B7-8FB707F48892}" destId="{355CA2C5-7CE6-42E7-AC39-3853233ECAB5}" srcOrd="1" destOrd="0" presId="urn:microsoft.com/office/officeart/2005/8/layout/chart3"/>
    <dgm:cxn modelId="{8287D860-1E2F-47F0-A51E-62DA6F8A59C5}" type="presOf" srcId="{C92DBC6F-D8A0-4C6D-AC81-6FF873622843}" destId="{31EACA3A-ADD1-493D-AA29-08D479A9E8C3}" srcOrd="0" destOrd="4" presId="urn:microsoft.com/office/officeart/2005/8/layout/chart3"/>
    <dgm:cxn modelId="{D04004C2-3B76-4251-9C24-AA73BA466979}" srcId="{AFC7C383-1882-4838-B6B7-8FB707F48892}" destId="{1B8427FC-B0C6-4E90-ABBA-A3FEBDFFF083}" srcOrd="0" destOrd="0" parTransId="{2174CFE0-4EEE-41D2-94E4-58F26E38E85E}" sibTransId="{16A4320A-4D85-4AC4-8113-3A114A446FA6}"/>
    <dgm:cxn modelId="{4F39D7D8-8DC1-4147-962C-5C181758C446}" srcId="{AFC7C383-1882-4838-B6B7-8FB707F48892}" destId="{8EB184FC-0456-4AE2-9600-0CE6B3760DB7}" srcOrd="4" destOrd="0" parTransId="{9CA69909-45BD-409F-BD3E-8DD5081CCA0B}" sibTransId="{6C2FDE74-DD77-4CDF-B44F-0955B11281E3}"/>
    <dgm:cxn modelId="{FB4761E2-B723-49A6-B35F-A0CBCEC00636}" type="presOf" srcId="{9DE75ACF-A5DA-42BD-88CB-31365884D56B}" destId="{31EACA3A-ADD1-493D-AA29-08D479A9E8C3}" srcOrd="0" destOrd="6" presId="urn:microsoft.com/office/officeart/2005/8/layout/chart3"/>
    <dgm:cxn modelId="{ECC564D5-95E5-4249-B2B3-B724FCFD0503}" type="presOf" srcId="{9D3EDA17-9B5D-4BF9-998E-B375584B374E}" destId="{31EACA3A-ADD1-493D-AA29-08D479A9E8C3}" srcOrd="0" destOrd="3" presId="urn:microsoft.com/office/officeart/2005/8/layout/chart3"/>
    <dgm:cxn modelId="{904C9E7A-21EB-47A5-9458-0EC3A1001B0F}" srcId="{AFC7C383-1882-4838-B6B7-8FB707F48892}" destId="{9D3EDA17-9B5D-4BF9-998E-B375584B374E}" srcOrd="2" destOrd="0" parTransId="{93AF8EDD-A85E-414B-99C6-723A1DFD391E}" sibTransId="{077CB95C-34AC-40B8-9211-A3B7CBC9ED1F}"/>
    <dgm:cxn modelId="{AA9B48BB-968C-4D03-8B50-6246D66AFC43}" type="presOf" srcId="{182A359F-4BBC-49CB-A705-BE4BD5AC068F}" destId="{355CA2C5-7CE6-42E7-AC39-3853233ECAB5}" srcOrd="1" destOrd="2" presId="urn:microsoft.com/office/officeart/2005/8/layout/chart3"/>
    <dgm:cxn modelId="{EE74E758-AB17-4593-9208-48507D34DE45}" type="presOf" srcId="{1B8427FC-B0C6-4E90-ABBA-A3FEBDFFF083}" destId="{355CA2C5-7CE6-42E7-AC39-3853233ECAB5}" srcOrd="1" destOrd="1" presId="urn:microsoft.com/office/officeart/2005/8/layout/chart3"/>
    <dgm:cxn modelId="{EB64B649-AF27-49F9-87EF-71AF6AFBC7D8}" type="presOf" srcId="{03F642D5-3478-4006-AB67-4CEB643947CB}" destId="{355CA2C5-7CE6-42E7-AC39-3853233ECAB5}" srcOrd="1" destOrd="7" presId="urn:microsoft.com/office/officeart/2005/8/layout/chart3"/>
    <dgm:cxn modelId="{761D32E9-CF07-447B-ACF8-1E208B12AED3}" type="presOf" srcId="{9DE75ACF-A5DA-42BD-88CB-31365884D56B}" destId="{355CA2C5-7CE6-42E7-AC39-3853233ECAB5}" srcOrd="1" destOrd="6" presId="urn:microsoft.com/office/officeart/2005/8/layout/chart3"/>
    <dgm:cxn modelId="{4D52E8BE-6020-484D-855F-75F1C15CB306}" type="presOf" srcId="{8EB184FC-0456-4AE2-9600-0CE6B3760DB7}" destId="{355CA2C5-7CE6-42E7-AC39-3853233ECAB5}" srcOrd="1" destOrd="5" presId="urn:microsoft.com/office/officeart/2005/8/layout/chart3"/>
    <dgm:cxn modelId="{D1B5B593-AAA5-4B43-823D-3C689098C43C}" srcId="{3BFF0780-BF14-4118-9A66-93225CCD3987}" destId="{AFC7C383-1882-4838-B6B7-8FB707F48892}" srcOrd="0" destOrd="0" parTransId="{2F29D703-7E13-4964-8940-FCD4DFA7D6CE}" sibTransId="{D04DF112-72A1-4009-96B7-439B1F493328}"/>
    <dgm:cxn modelId="{EBB7B151-15F2-41C5-B653-78CC9A0F0457}" srcId="{AFC7C383-1882-4838-B6B7-8FB707F48892}" destId="{03F642D5-3478-4006-AB67-4CEB643947CB}" srcOrd="6" destOrd="0" parTransId="{D97612FD-C228-4DED-9DE3-9D52EBF6C80B}" sibTransId="{3601DDB3-0D93-4A66-9E39-9EC017685137}"/>
    <dgm:cxn modelId="{72360740-9789-44CF-8CC6-BC5DA432AB89}" srcId="{AFC7C383-1882-4838-B6B7-8FB707F48892}" destId="{C92DBC6F-D8A0-4C6D-AC81-6FF873622843}" srcOrd="3" destOrd="0" parTransId="{75F0E531-D832-424F-A254-7B1CBFF2E3AF}" sibTransId="{EA879544-DFB4-4D19-9458-3CC523652F2A}"/>
    <dgm:cxn modelId="{754826CF-EF55-420E-B8C6-1F5CF903CEFE}" type="presOf" srcId="{C92DBC6F-D8A0-4C6D-AC81-6FF873622843}" destId="{355CA2C5-7CE6-42E7-AC39-3853233ECAB5}" srcOrd="1" destOrd="4" presId="urn:microsoft.com/office/officeart/2005/8/layout/chart3"/>
    <dgm:cxn modelId="{ECC039EB-3C5C-434F-B204-37AA58A23B50}" type="presParOf" srcId="{BB381BEC-8B60-476E-A5EA-F2BBE402CEAB}" destId="{31EACA3A-ADD1-493D-AA29-08D479A9E8C3}" srcOrd="0" destOrd="0" presId="urn:microsoft.com/office/officeart/2005/8/layout/chart3"/>
    <dgm:cxn modelId="{E01111B6-223F-4D60-A8F7-2717667E72A8}" type="presParOf" srcId="{BB381BEC-8B60-476E-A5EA-F2BBE402CEAB}" destId="{355CA2C5-7CE6-42E7-AC39-3853233ECAB5}" srcOrd="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11DDE-AE66-4E26-ABC0-933D58E5730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tr-TR"/>
        </a:p>
      </dgm:t>
    </dgm:pt>
    <dgm:pt modelId="{3FDA3AC6-4F36-46A4-8A64-BCC8470999FE}">
      <dgm:prSet/>
      <dgm:spPr/>
      <dgm:t>
        <a:bodyPr/>
        <a:lstStyle/>
        <a:p>
          <a:pPr rtl="0"/>
          <a:r>
            <a:rPr lang="tr-TR" b="1" dirty="0" smtClean="0">
              <a:solidFill>
                <a:srgbClr val="FF0000"/>
              </a:solidFill>
              <a:latin typeface="Comic Sans MS" panose="030F0702030302020204" pitchFamily="66" charset="0"/>
            </a:rPr>
            <a:t>Ersin yıl sonunda okuduğunu anlar.</a:t>
          </a:r>
          <a:endParaRPr lang="tr-TR" dirty="0">
            <a:solidFill>
              <a:srgbClr val="FF0000"/>
            </a:solidFill>
            <a:latin typeface="Comic Sans MS" panose="030F0702030302020204" pitchFamily="66" charset="0"/>
          </a:endParaRPr>
        </a:p>
      </dgm:t>
    </dgm:pt>
    <dgm:pt modelId="{8231695D-3DE0-4DED-90E8-8F8D78BEDDF7}" type="parTrans" cxnId="{5C4E1252-66B4-44D7-BFF7-F45EBF3AF35F}">
      <dgm:prSet/>
      <dgm:spPr/>
      <dgm:t>
        <a:bodyPr/>
        <a:lstStyle/>
        <a:p>
          <a:endParaRPr lang="tr-TR"/>
        </a:p>
      </dgm:t>
    </dgm:pt>
    <dgm:pt modelId="{799D67F5-A195-4ED4-BDC3-C5EF329BACCA}" type="sibTrans" cxnId="{5C4E1252-66B4-44D7-BFF7-F45EBF3AF35F}">
      <dgm:prSet/>
      <dgm:spPr/>
      <dgm:t>
        <a:bodyPr/>
        <a:lstStyle/>
        <a:p>
          <a:endParaRPr lang="tr-TR"/>
        </a:p>
      </dgm:t>
    </dgm:pt>
    <dgm:pt modelId="{FE14702D-53D9-41CA-BDCF-C0CAD0CEE962}" type="pres">
      <dgm:prSet presAssocID="{27411DDE-AE66-4E26-ABC0-933D58E5730E}" presName="linear" presStyleCnt="0">
        <dgm:presLayoutVars>
          <dgm:animLvl val="lvl"/>
          <dgm:resizeHandles val="exact"/>
        </dgm:presLayoutVars>
      </dgm:prSet>
      <dgm:spPr/>
      <dgm:t>
        <a:bodyPr/>
        <a:lstStyle/>
        <a:p>
          <a:endParaRPr lang="tr-TR"/>
        </a:p>
      </dgm:t>
    </dgm:pt>
    <dgm:pt modelId="{2D5F853E-547F-4B77-90BF-658842D2E713}" type="pres">
      <dgm:prSet presAssocID="{3FDA3AC6-4F36-46A4-8A64-BCC8470999FE}" presName="parentText" presStyleLbl="node1" presStyleIdx="0" presStyleCnt="1">
        <dgm:presLayoutVars>
          <dgm:chMax val="0"/>
          <dgm:bulletEnabled val="1"/>
        </dgm:presLayoutVars>
      </dgm:prSet>
      <dgm:spPr/>
      <dgm:t>
        <a:bodyPr/>
        <a:lstStyle/>
        <a:p>
          <a:endParaRPr lang="tr-TR"/>
        </a:p>
      </dgm:t>
    </dgm:pt>
  </dgm:ptLst>
  <dgm:cxnLst>
    <dgm:cxn modelId="{5C4E1252-66B4-44D7-BFF7-F45EBF3AF35F}" srcId="{27411DDE-AE66-4E26-ABC0-933D58E5730E}" destId="{3FDA3AC6-4F36-46A4-8A64-BCC8470999FE}" srcOrd="0" destOrd="0" parTransId="{8231695D-3DE0-4DED-90E8-8F8D78BEDDF7}" sibTransId="{799D67F5-A195-4ED4-BDC3-C5EF329BACCA}"/>
    <dgm:cxn modelId="{9EE71E52-A0E1-42E4-B0C6-D544B74A547B}" type="presOf" srcId="{27411DDE-AE66-4E26-ABC0-933D58E5730E}" destId="{FE14702D-53D9-41CA-BDCF-C0CAD0CEE962}" srcOrd="0" destOrd="0" presId="urn:microsoft.com/office/officeart/2005/8/layout/vList2"/>
    <dgm:cxn modelId="{CC799439-C8E0-4ABC-8740-F460BCB6BC5F}" type="presOf" srcId="{3FDA3AC6-4F36-46A4-8A64-BCC8470999FE}" destId="{2D5F853E-547F-4B77-90BF-658842D2E713}" srcOrd="0" destOrd="0" presId="urn:microsoft.com/office/officeart/2005/8/layout/vList2"/>
    <dgm:cxn modelId="{629D4960-0DA5-4727-9082-4D65CBD98E52}" type="presParOf" srcId="{FE14702D-53D9-41CA-BDCF-C0CAD0CEE962}" destId="{2D5F853E-547F-4B77-90BF-658842D2E7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ACA3A-ADD1-493D-AA29-08D479A9E8C3}">
      <dsp:nvSpPr>
        <dsp:cNvPr id="0" name=""/>
        <dsp:cNvSpPr/>
      </dsp:nvSpPr>
      <dsp:spPr>
        <a:xfrm>
          <a:off x="1471918" y="176553"/>
          <a:ext cx="3504458" cy="546841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t" anchorCtr="0">
          <a:noAutofit/>
        </a:bodyPr>
        <a:lstStyle/>
        <a:p>
          <a:pPr lvl="0" algn="l" defTabSz="844550">
            <a:lnSpc>
              <a:spcPct val="90000"/>
            </a:lnSpc>
            <a:spcBef>
              <a:spcPct val="0"/>
            </a:spcBef>
            <a:spcAft>
              <a:spcPct val="35000"/>
            </a:spcAft>
          </a:pPr>
          <a:r>
            <a:rPr lang="tr-TR" sz="1900" kern="1200" dirty="0" smtClean="0">
              <a:solidFill>
                <a:schemeClr val="tx1"/>
              </a:solidFill>
            </a:rPr>
            <a:t>BEP BİRİMİ KİMLERDEN OLUŞUR?</a:t>
          </a:r>
          <a:endParaRPr lang="tr-TR" sz="1900" kern="1200" dirty="0">
            <a:solidFill>
              <a:schemeClr val="tx1"/>
            </a:solidFill>
          </a:endParaRPr>
        </a:p>
        <a:p>
          <a:pPr marL="114300" lvl="1" indent="-114300" algn="l" defTabSz="666750">
            <a:lnSpc>
              <a:spcPct val="90000"/>
            </a:lnSpc>
            <a:spcBef>
              <a:spcPct val="0"/>
            </a:spcBef>
            <a:spcAft>
              <a:spcPct val="15000"/>
            </a:spcAft>
            <a:buChar char="••"/>
          </a:pPr>
          <a:r>
            <a:rPr lang="tr-TR" sz="1500" kern="1200" dirty="0" smtClean="0">
              <a:solidFill>
                <a:schemeClr val="tx1"/>
              </a:solidFill>
            </a:rPr>
            <a:t>BAŞKAN OKUL MÜDÜRÜ VEYA YARDIMCISI</a:t>
          </a:r>
          <a:endParaRPr lang="tr-TR" sz="1500" kern="1200" dirty="0">
            <a:solidFill>
              <a:schemeClr val="tx1"/>
            </a:solidFill>
          </a:endParaRPr>
        </a:p>
        <a:p>
          <a:pPr marL="114300" lvl="1" indent="-114300" algn="l" defTabSz="666750">
            <a:lnSpc>
              <a:spcPct val="90000"/>
            </a:lnSpc>
            <a:spcBef>
              <a:spcPct val="0"/>
            </a:spcBef>
            <a:spcAft>
              <a:spcPct val="15000"/>
            </a:spcAft>
            <a:buChar char="••"/>
          </a:pPr>
          <a:r>
            <a:rPr lang="tr-TR" sz="1500" kern="1200" dirty="0" smtClean="0">
              <a:solidFill>
                <a:schemeClr val="tx1"/>
              </a:solidFill>
            </a:rPr>
            <a:t>ÖĞRETMEN</a:t>
          </a:r>
          <a:endParaRPr lang="tr-TR" sz="1500" kern="1200" dirty="0">
            <a:solidFill>
              <a:schemeClr val="tx1"/>
            </a:solidFill>
          </a:endParaRPr>
        </a:p>
        <a:p>
          <a:pPr marL="114300" lvl="1" indent="-114300" algn="l" defTabSz="666750">
            <a:lnSpc>
              <a:spcPct val="90000"/>
            </a:lnSpc>
            <a:spcBef>
              <a:spcPct val="0"/>
            </a:spcBef>
            <a:spcAft>
              <a:spcPct val="15000"/>
            </a:spcAft>
            <a:buChar char="••"/>
          </a:pPr>
          <a:r>
            <a:rPr lang="tr-TR" sz="1500" kern="1200" dirty="0" smtClean="0">
              <a:solidFill>
                <a:schemeClr val="tx1"/>
              </a:solidFill>
            </a:rPr>
            <a:t>ÖĞRENCİ</a:t>
          </a:r>
          <a:endParaRPr lang="tr-TR" sz="1500" kern="1200" dirty="0">
            <a:solidFill>
              <a:schemeClr val="tx1"/>
            </a:solidFill>
          </a:endParaRPr>
        </a:p>
        <a:p>
          <a:pPr marL="114300" lvl="1" indent="-114300" algn="l" defTabSz="666750">
            <a:lnSpc>
              <a:spcPct val="90000"/>
            </a:lnSpc>
            <a:spcBef>
              <a:spcPct val="0"/>
            </a:spcBef>
            <a:spcAft>
              <a:spcPct val="15000"/>
            </a:spcAft>
            <a:buChar char="••"/>
          </a:pPr>
          <a:r>
            <a:rPr lang="tr-TR" sz="1500" kern="1200" dirty="0" smtClean="0">
              <a:solidFill>
                <a:schemeClr val="tx1"/>
              </a:solidFill>
            </a:rPr>
            <a:t>REHBER ÖĞRETMEN</a:t>
          </a:r>
          <a:endParaRPr lang="tr-TR" sz="1500" kern="1200" dirty="0">
            <a:solidFill>
              <a:schemeClr val="tx1"/>
            </a:solidFill>
          </a:endParaRPr>
        </a:p>
        <a:p>
          <a:pPr marL="114300" lvl="1" indent="-114300" algn="l" defTabSz="666750">
            <a:lnSpc>
              <a:spcPct val="90000"/>
            </a:lnSpc>
            <a:spcBef>
              <a:spcPct val="0"/>
            </a:spcBef>
            <a:spcAft>
              <a:spcPct val="15000"/>
            </a:spcAft>
            <a:buChar char="••"/>
          </a:pPr>
          <a:r>
            <a:rPr lang="tr-TR" sz="1500" kern="1200" dirty="0" smtClean="0">
              <a:solidFill>
                <a:schemeClr val="tx1"/>
              </a:solidFill>
            </a:rPr>
            <a:t>GEZEREK ÖZEL EĞİTİM GÖREVİ VERİLEN ÖĞRETMEN</a:t>
          </a:r>
          <a:endParaRPr lang="tr-TR" sz="1500" kern="1200" dirty="0">
            <a:solidFill>
              <a:schemeClr val="tx1"/>
            </a:solidFill>
          </a:endParaRPr>
        </a:p>
        <a:p>
          <a:pPr marL="114300" lvl="1" indent="-114300" algn="l" defTabSz="666750">
            <a:lnSpc>
              <a:spcPct val="90000"/>
            </a:lnSpc>
            <a:spcBef>
              <a:spcPct val="0"/>
            </a:spcBef>
            <a:spcAft>
              <a:spcPct val="15000"/>
            </a:spcAft>
            <a:buChar char="••"/>
          </a:pPr>
          <a:r>
            <a:rPr lang="tr-TR" sz="1500" kern="1200" dirty="0" smtClean="0">
              <a:solidFill>
                <a:schemeClr val="tx1"/>
              </a:solidFill>
            </a:rPr>
            <a:t>EĞİTİM PROGRAMLARI HAZIRLAMAKLA GÖREVLENDİRİLEN ÖĞRETMEN</a:t>
          </a:r>
          <a:endParaRPr lang="tr-TR" sz="1500" kern="1200" dirty="0">
            <a:solidFill>
              <a:schemeClr val="tx1"/>
            </a:solidFill>
          </a:endParaRPr>
        </a:p>
        <a:p>
          <a:pPr marL="114300" lvl="1" indent="-114300" algn="l" defTabSz="666750">
            <a:lnSpc>
              <a:spcPct val="90000"/>
            </a:lnSpc>
            <a:spcBef>
              <a:spcPct val="0"/>
            </a:spcBef>
            <a:spcAft>
              <a:spcPct val="15000"/>
            </a:spcAft>
            <a:buChar char="••"/>
          </a:pPr>
          <a:r>
            <a:rPr lang="tr-TR" sz="1500" kern="1200" dirty="0" smtClean="0">
              <a:solidFill>
                <a:schemeClr val="tx1"/>
              </a:solidFill>
            </a:rPr>
            <a:t>AİLE</a:t>
          </a:r>
          <a:endParaRPr lang="tr-TR" sz="1500" kern="1200" dirty="0">
            <a:solidFill>
              <a:schemeClr val="tx1"/>
            </a:solidFill>
          </a:endParaRPr>
        </a:p>
      </dsp:txBody>
      <dsp:txXfrm>
        <a:off x="1993414" y="990306"/>
        <a:ext cx="2461465" cy="3840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F853E-547F-4B77-90BF-658842D2E713}">
      <dsp:nvSpPr>
        <dsp:cNvPr id="0" name=""/>
        <dsp:cNvSpPr/>
      </dsp:nvSpPr>
      <dsp:spPr>
        <a:xfrm>
          <a:off x="0" y="2812"/>
          <a:ext cx="6038448" cy="57915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b="1" kern="1200" dirty="0" smtClean="0">
              <a:solidFill>
                <a:srgbClr val="FF0000"/>
              </a:solidFill>
              <a:latin typeface="Comic Sans MS" panose="030F0702030302020204" pitchFamily="66" charset="0"/>
            </a:rPr>
            <a:t>Ersin yıl sonunda okuduğunu anlar.</a:t>
          </a:r>
          <a:endParaRPr lang="tr-TR" sz="2200" kern="1200" dirty="0">
            <a:solidFill>
              <a:srgbClr val="FF0000"/>
            </a:solidFill>
            <a:latin typeface="Comic Sans MS" panose="030F0702030302020204" pitchFamily="66" charset="0"/>
          </a:endParaRPr>
        </a:p>
      </dsp:txBody>
      <dsp:txXfrm>
        <a:off x="28272" y="31084"/>
        <a:ext cx="5981904" cy="52260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1624C1-2BD4-4F34-9FA0-9BD7B85DF8CA}" type="datetimeFigureOut">
              <a:rPr lang="tr-TR" smtClean="0"/>
              <a:t>3.01.2018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7ED342-54BD-48B7-A84C-994EBDA9A11A}" type="slidenum">
              <a:rPr lang="tr-TR" smtClean="0"/>
              <a:t>‹#›</a:t>
            </a:fld>
            <a:endParaRPr lang="tr-TR"/>
          </a:p>
        </p:txBody>
      </p:sp>
    </p:spTree>
    <p:extLst>
      <p:ext uri="{BB962C8B-B14F-4D97-AF65-F5344CB8AC3E}">
        <p14:creationId xmlns:p14="http://schemas.microsoft.com/office/powerpoint/2010/main" val="3417167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8C7FF-9EB1-401F-A2AB-16220A1CBD72}" type="datetimeFigureOut">
              <a:rPr lang="tr-TR" smtClean="0"/>
              <a:t>3.01.2018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3BB7E-9385-4DC0-9120-3B8B90465AA0}" type="slidenum">
              <a:rPr lang="tr-TR" smtClean="0"/>
              <a:t>‹#›</a:t>
            </a:fld>
            <a:endParaRPr lang="tr-TR"/>
          </a:p>
        </p:txBody>
      </p:sp>
    </p:spTree>
    <p:extLst>
      <p:ext uri="{BB962C8B-B14F-4D97-AF65-F5344CB8AC3E}">
        <p14:creationId xmlns:p14="http://schemas.microsoft.com/office/powerpoint/2010/main" val="1267335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243BB7E-9385-4DC0-9120-3B8B90465AA0}" type="slidenum">
              <a:rPr lang="tr-TR" smtClean="0"/>
              <a:t>25</a:t>
            </a:fld>
            <a:endParaRPr lang="tr-TR"/>
          </a:p>
        </p:txBody>
      </p:sp>
    </p:spTree>
    <p:extLst>
      <p:ext uri="{BB962C8B-B14F-4D97-AF65-F5344CB8AC3E}">
        <p14:creationId xmlns:p14="http://schemas.microsoft.com/office/powerpoint/2010/main" val="282693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8E09A13-1965-4C19-9020-6F5E689203CF}" type="datetime1">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72132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1F1776A-D696-459D-91DF-F5D88507D169}" type="datetime1">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98262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E2B6A18-F35D-418C-B19C-B93AD0D2D226}" type="datetime1">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59033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40D0194-9BCF-42F0-B328-56E52253CCB6}" type="datetime1">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8800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7AA4487-93A9-4A91-A584-ADEFC2E84726}" type="datetime1">
              <a:rPr lang="tr-TR" smtClean="0"/>
              <a:t>3.01.2018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2516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A4074CE-56D3-4489-98C0-36E78226B8B3}" type="datetime1">
              <a:rPr lang="tr-TR" smtClean="0"/>
              <a:t>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8609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722E1C-9CB3-4D79-BE1D-25A326F21A23}" type="datetime1">
              <a:rPr lang="tr-TR" smtClean="0"/>
              <a:t>3.01.2018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7474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8EF17E6-123D-4A61-94E6-7715920B3225}" type="datetime1">
              <a:rPr lang="tr-TR" smtClean="0"/>
              <a:t>3.01.2018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4552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37F7A06-D6B3-44D6-BF48-09B7F11BF838}" type="datetime1">
              <a:rPr lang="tr-TR" smtClean="0"/>
              <a:t>3.01.2018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28138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50AD927-F30C-4E65-B0FB-5778F0B84D80}" type="datetime1">
              <a:rPr lang="tr-TR" smtClean="0"/>
              <a:t>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0730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9DF901-61EF-4AE4-9B5E-AD784C7DB9A8}" type="datetime1">
              <a:rPr lang="tr-TR" smtClean="0"/>
              <a:t>3.01.2018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5317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E54BCC-BC3A-40F0-948E-B5F0CB6D7CFB}" type="datetime1">
              <a:rPr lang="tr-TR" smtClean="0"/>
              <a:t>3.01.2018</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28887620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827584" y="3429000"/>
            <a:ext cx="741682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b="1" dirty="0"/>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11" name="Metin kutusu 10"/>
          <p:cNvSpPr txBox="1"/>
          <p:nvPr/>
        </p:nvSpPr>
        <p:spPr>
          <a:xfrm>
            <a:off x="600890" y="1758077"/>
            <a:ext cx="7956884" cy="2585323"/>
          </a:xfrm>
          <a:prstGeom prst="rect">
            <a:avLst/>
          </a:prstGeom>
          <a:noFill/>
        </p:spPr>
        <p:txBody>
          <a:bodyPr wrap="square" rtlCol="0">
            <a:spAutoFit/>
          </a:bodyPr>
          <a:lstStyle/>
          <a:p>
            <a:pPr algn="ctr">
              <a:lnSpc>
                <a:spcPct val="150000"/>
              </a:lnSpc>
            </a:pPr>
            <a:r>
              <a:rPr lang="tr-TR" sz="3600" b="1" dirty="0" smtClean="0">
                <a:latin typeface="Comic Sans MS" panose="030F0702030302020204" pitchFamily="66" charset="0"/>
              </a:rPr>
              <a:t>BİREYSELLEŞTİRİLMİŞ</a:t>
            </a:r>
          </a:p>
          <a:p>
            <a:pPr algn="ctr">
              <a:lnSpc>
                <a:spcPct val="150000"/>
              </a:lnSpc>
            </a:pPr>
            <a:r>
              <a:rPr lang="tr-TR" sz="3600" b="1" dirty="0" smtClean="0">
                <a:latin typeface="Comic Sans MS" panose="030F0702030302020204" pitchFamily="66" charset="0"/>
              </a:rPr>
              <a:t>EĞİTİM PLANI</a:t>
            </a:r>
          </a:p>
          <a:p>
            <a:pPr algn="ctr">
              <a:lnSpc>
                <a:spcPct val="150000"/>
              </a:lnSpc>
            </a:pPr>
            <a:r>
              <a:rPr lang="tr-TR" sz="3600" b="1" dirty="0" smtClean="0">
                <a:latin typeface="Comic Sans MS" panose="030F0702030302020204" pitchFamily="66" charset="0"/>
              </a:rPr>
              <a:t>(BEP)</a:t>
            </a:r>
          </a:p>
        </p:txBody>
      </p:sp>
    </p:spTree>
    <p:extLst>
      <p:ext uri="{BB962C8B-B14F-4D97-AF65-F5344CB8AC3E}">
        <p14:creationId xmlns:p14="http://schemas.microsoft.com/office/powerpoint/2010/main" val="1186249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rot="20807353">
            <a:off x="82787" y="136738"/>
            <a:ext cx="3456384"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BEP BİRİMİ NEDİR?</a:t>
            </a:r>
            <a:endParaRPr lang="tr-TR" b="1" i="1" dirty="0"/>
          </a:p>
        </p:txBody>
      </p:sp>
      <p:sp>
        <p:nvSpPr>
          <p:cNvPr id="11" name="Metin kutusu 10"/>
          <p:cNvSpPr txBox="1"/>
          <p:nvPr/>
        </p:nvSpPr>
        <p:spPr>
          <a:xfrm>
            <a:off x="1187624" y="1484784"/>
            <a:ext cx="7956376" cy="461985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tr-TR" sz="2000" dirty="0" smtClean="0">
                <a:solidFill>
                  <a:schemeClr val="accent6">
                    <a:lumMod val="50000"/>
                  </a:schemeClr>
                </a:solidFill>
                <a:latin typeface="Comic Sans MS" panose="030F0702030302020204" pitchFamily="66" charset="0"/>
              </a:rPr>
              <a:t>BEP’i hazırlayan birimdir.</a:t>
            </a:r>
          </a:p>
          <a:p>
            <a:pPr marL="285750" indent="-285750">
              <a:lnSpc>
                <a:spcPct val="150000"/>
              </a:lnSpc>
              <a:buFont typeface="Wingdings" panose="05000000000000000000" pitchFamily="2" charset="2"/>
              <a:buChar char="ü"/>
            </a:pPr>
            <a:r>
              <a:rPr lang="tr-TR" sz="2000" dirty="0" smtClean="0">
                <a:solidFill>
                  <a:schemeClr val="accent6">
                    <a:lumMod val="50000"/>
                  </a:schemeClr>
                </a:solidFill>
                <a:latin typeface="Comic Sans MS" panose="030F0702030302020204" pitchFamily="66" charset="0"/>
              </a:rPr>
              <a:t>Bu birim özel eğitim ve kaynaştırma uygulaması yapılan okullarda BEP’in geliştirilmesi, uygulanması, değerlendirme amacıyla oluşturulur.</a:t>
            </a:r>
          </a:p>
          <a:p>
            <a:pPr marL="285750" indent="-285750">
              <a:lnSpc>
                <a:spcPct val="150000"/>
              </a:lnSpc>
              <a:buFont typeface="Wingdings" panose="05000000000000000000" pitchFamily="2" charset="2"/>
              <a:buChar char="ü"/>
            </a:pPr>
            <a:r>
              <a:rPr lang="tr-TR" sz="2000" dirty="0" smtClean="0">
                <a:solidFill>
                  <a:schemeClr val="accent6">
                    <a:lumMod val="50000"/>
                  </a:schemeClr>
                </a:solidFill>
                <a:latin typeface="Comic Sans MS" panose="030F0702030302020204" pitchFamily="66" charset="0"/>
              </a:rPr>
              <a:t>BEP biriminin yasal dayanağı (Madde 72 ÖHY):^Özel eğitime ihtiyacı olan öğrencilerin eğitimlerini sürdürdükleri okul ve kurumlarda, eğitim performansları ve ihtiyaçları doğrultusunda BEP’lerini hazırlamak amacıyla bireyselleştirilmiş eğitim programı geliştirme birimi oluşturulur. Şeklinde belirtilmiştir.</a:t>
            </a:r>
          </a:p>
          <a:p>
            <a:pPr marL="285750" indent="-285750">
              <a:lnSpc>
                <a:spcPct val="150000"/>
              </a:lnSpc>
              <a:buFont typeface="Wingdings" panose="05000000000000000000" pitchFamily="2" charset="2"/>
              <a:buChar char="ü"/>
            </a:pPr>
            <a:endParaRPr lang="tr-TR" sz="1600" dirty="0">
              <a:solidFill>
                <a:schemeClr val="accent6">
                  <a:lumMod val="50000"/>
                </a:schemeClr>
              </a:solidFill>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Tree>
    <p:extLst>
      <p:ext uri="{BB962C8B-B14F-4D97-AF65-F5344CB8AC3E}">
        <p14:creationId xmlns:p14="http://schemas.microsoft.com/office/powerpoint/2010/main" val="2679168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87256521"/>
              </p:ext>
            </p:extLst>
          </p:nvPr>
        </p:nvGraphicFramePr>
        <p:xfrm>
          <a:off x="0" y="0"/>
          <a:ext cx="9144000" cy="630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p:cNvSpPr txBox="1"/>
          <p:nvPr/>
        </p:nvSpPr>
        <p:spPr>
          <a:xfrm>
            <a:off x="5004048" y="836712"/>
            <a:ext cx="5184576" cy="3600986"/>
          </a:xfrm>
          <a:prstGeom prst="rect">
            <a:avLst/>
          </a:prstGeom>
          <a:noFill/>
        </p:spPr>
        <p:txBody>
          <a:bodyPr wrap="square" rtlCol="0">
            <a:spAutoFit/>
          </a:bodyPr>
          <a:lstStyle/>
          <a:p>
            <a:pPr>
              <a:lnSpc>
                <a:spcPct val="150000"/>
              </a:lnSpc>
            </a:pPr>
            <a:r>
              <a:rPr lang="tr-TR" sz="2000" b="1" i="1" dirty="0" smtClean="0">
                <a:latin typeface="Comic Sans MS" panose="030F0702030302020204" pitchFamily="66" charset="0"/>
              </a:rPr>
              <a:t>BAŞKANIN GÖREVLERİ</a:t>
            </a:r>
          </a:p>
          <a:p>
            <a:pPr marL="342900" indent="-342900">
              <a:lnSpc>
                <a:spcPct val="150000"/>
              </a:lnSpc>
              <a:buFont typeface="Wingdings" panose="05000000000000000000" pitchFamily="2" charset="2"/>
              <a:buChar char="ü"/>
            </a:pPr>
            <a:r>
              <a:rPr lang="tr-TR" sz="2000" dirty="0" smtClean="0">
                <a:latin typeface="Comic Sans MS" panose="030F0702030302020204" pitchFamily="66" charset="0"/>
              </a:rPr>
              <a:t>Dosyaların oluşturulması ve saklanmasını sağlar.</a:t>
            </a:r>
          </a:p>
          <a:p>
            <a:pPr marL="342900" indent="-342900">
              <a:lnSpc>
                <a:spcPct val="150000"/>
              </a:lnSpc>
              <a:buFont typeface="Wingdings" panose="05000000000000000000" pitchFamily="2" charset="2"/>
              <a:buChar char="ü"/>
            </a:pPr>
            <a:r>
              <a:rPr lang="tr-TR" sz="2000" dirty="0" smtClean="0">
                <a:latin typeface="Comic Sans MS" panose="030F0702030302020204" pitchFamily="66" charset="0"/>
              </a:rPr>
              <a:t>Zaman çizelgesi oluşturur.</a:t>
            </a:r>
          </a:p>
          <a:p>
            <a:pPr marL="342900" indent="-342900">
              <a:lnSpc>
                <a:spcPct val="150000"/>
              </a:lnSpc>
              <a:buFont typeface="Wingdings" panose="05000000000000000000" pitchFamily="2" charset="2"/>
              <a:buChar char="ü"/>
            </a:pPr>
            <a:r>
              <a:rPr lang="tr-TR" sz="2000" dirty="0" smtClean="0">
                <a:latin typeface="Comic Sans MS" panose="030F0702030302020204" pitchFamily="66" charset="0"/>
              </a:rPr>
              <a:t>Sağlanacak yardımın ve destek hizmetlerin yürütülmesini sağlar.</a:t>
            </a:r>
          </a:p>
          <a:p>
            <a:pPr marL="342900" indent="-342900">
              <a:buFont typeface="Wingdings" panose="05000000000000000000" pitchFamily="2" charset="2"/>
              <a:buChar char="ü"/>
            </a:pPr>
            <a:endParaRPr lang="tr-TR" sz="2400" dirty="0" smtClean="0"/>
          </a:p>
          <a:p>
            <a:pPr marL="342900" indent="-342900">
              <a:buFont typeface="Wingdings" panose="05000000000000000000" pitchFamily="2" charset="2"/>
              <a:buChar char="ü"/>
            </a:pPr>
            <a:endParaRPr lang="tr-TR" sz="2400" dirty="0"/>
          </a:p>
        </p:txBody>
      </p:sp>
      <p:pic>
        <p:nvPicPr>
          <p:cNvPr id="12" name="Resim 11"/>
          <p:cNvPicPr>
            <a:picLocks noChangeAspect="1"/>
          </p:cNvPicPr>
          <p:nvPr/>
        </p:nvPicPr>
        <p:blipFill>
          <a:blip r:embed="rId7" cstate="print">
            <a:extLst>
              <a:ext uri="{BEBA8EAE-BF5A-486C-A8C5-ECC9F3942E4B}">
                <a14:imgProps xmlns:a14="http://schemas.microsoft.com/office/drawing/2010/main">
                  <a14:imgLayer r:embed="rId8">
                    <a14:imgEffect>
                      <a14:backgroundRemoval t="2667" b="100000" l="2000" r="100000">
                        <a14:foregroundMark x1="51167" y1="29667" x2="51167" y2="29667"/>
                        <a14:foregroundMark x1="52000" y1="67167" x2="52000" y2="67167"/>
                        <a14:foregroundMark x1="82667" y1="81500" x2="82667" y2="81500"/>
                        <a14:foregroundMark x1="24833" y1="83500" x2="24833" y2="83500"/>
                      </a14:backgroundRemoval>
                    </a14:imgEffect>
                  </a14:imgLayer>
                </a14:imgProps>
              </a:ext>
              <a:ext uri="{28A0092B-C50C-407E-A947-70E740481C1C}">
                <a14:useLocalDpi xmlns:a14="http://schemas.microsoft.com/office/drawing/2010/main" val="0"/>
              </a:ext>
            </a:extLst>
          </a:blip>
          <a:stretch>
            <a:fillRect/>
          </a:stretch>
        </p:blipFill>
        <p:spPr>
          <a:xfrm>
            <a:off x="7020272" y="3789040"/>
            <a:ext cx="1656184" cy="1512168"/>
          </a:xfrm>
          <a:prstGeom prst="rect">
            <a:avLst/>
          </a:prstGeom>
        </p:spPr>
      </p:pic>
      <p:pic>
        <p:nvPicPr>
          <p:cNvPr id="6" name="Resim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Tree>
    <p:extLst>
      <p:ext uri="{BB962C8B-B14F-4D97-AF65-F5344CB8AC3E}">
        <p14:creationId xmlns:p14="http://schemas.microsoft.com/office/powerpoint/2010/main" val="216899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25975" y="336965"/>
            <a:ext cx="7416824" cy="1938992"/>
          </a:xfrm>
          <a:prstGeom prst="rect">
            <a:avLst/>
          </a:prstGeom>
          <a:noFill/>
        </p:spPr>
        <p:txBody>
          <a:bodyPr wrap="square" rtlCol="0">
            <a:spAutoFit/>
          </a:bodyPr>
          <a:lstStyle/>
          <a:p>
            <a:pPr>
              <a:lnSpc>
                <a:spcPct val="150000"/>
              </a:lnSpc>
            </a:pPr>
            <a:r>
              <a:rPr lang="tr-TR" sz="2000" b="1" i="1" dirty="0" smtClean="0">
                <a:latin typeface="Comic Sans MS" panose="030F0702030302020204" pitchFamily="66" charset="0"/>
              </a:rPr>
              <a:t>ÖĞRENCİNİN SORUMLULUKLARI</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İsteklerini, ilgilerini düşünce ve duygularını ifade eder.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Ne öğrenmek istediğini, gereksinimlerini, güçlü yanlarını birime aktarır </a:t>
            </a:r>
            <a:endParaRPr lang="tr-TR" sz="2000" dirty="0">
              <a:latin typeface="Comic Sans MS" panose="030F0702030302020204" pitchFamily="66" charset="0"/>
            </a:endParaRPr>
          </a:p>
        </p:txBody>
      </p:sp>
      <p:sp>
        <p:nvSpPr>
          <p:cNvPr id="8" name="Metin kutusu 7"/>
          <p:cNvSpPr txBox="1"/>
          <p:nvPr/>
        </p:nvSpPr>
        <p:spPr>
          <a:xfrm>
            <a:off x="1619672" y="3789040"/>
            <a:ext cx="7524328" cy="2862322"/>
          </a:xfrm>
          <a:prstGeom prst="rect">
            <a:avLst/>
          </a:prstGeom>
          <a:noFill/>
        </p:spPr>
        <p:txBody>
          <a:bodyPr wrap="square" rtlCol="0">
            <a:spAutoFit/>
          </a:bodyPr>
          <a:lstStyle/>
          <a:p>
            <a:pPr>
              <a:lnSpc>
                <a:spcPct val="150000"/>
              </a:lnSpc>
            </a:pPr>
            <a:r>
              <a:rPr lang="tr-TR" sz="2000" b="1" i="1" dirty="0" smtClean="0">
                <a:latin typeface="Comic Sans MS" panose="030F0702030302020204" pitchFamily="66" charset="0"/>
              </a:rPr>
              <a:t>ANNE-BABANIN SORUMLULUKLARI</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Çocuğun gelişim süreci, öyküsü ve mevcut durumu hakkında birime bilgi verir, gözlemlerini aktarır.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Ailenin imkanlarını birime bildirir.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İzleme ve yeniden değerlendirme süreciyle ilgili çalışmalara katılır.</a:t>
            </a:r>
            <a:endParaRPr lang="tr-TR" sz="2000" dirty="0">
              <a:latin typeface="Comic Sans MS" panose="030F0702030302020204" pitchFamily="66" charset="0"/>
            </a:endParaRPr>
          </a:p>
        </p:txBody>
      </p:sp>
      <p:pic>
        <p:nvPicPr>
          <p:cNvPr id="11" name="Resim 10"/>
          <p:cNvPicPr>
            <a:picLocks noChangeAspect="1"/>
          </p:cNvPicPr>
          <p:nvPr/>
        </p:nvPicPr>
        <p:blipFill>
          <a:blip r:embed="rId2">
            <a:extLst>
              <a:ext uri="{BEBA8EAE-BF5A-486C-A8C5-ECC9F3942E4B}">
                <a14:imgProps xmlns:a14="http://schemas.microsoft.com/office/drawing/2010/main">
                  <a14:imgLayer r:embed="rId3">
                    <a14:imgEffect>
                      <a14:backgroundRemoval t="5517" b="90000" l="9935" r="89849">
                        <a14:foregroundMark x1="26134" y1="30000" x2="26134" y2="30000"/>
                        <a14:foregroundMark x1="57451" y1="54483" x2="57451" y2="54483"/>
                        <a14:foregroundMark x1="74298" y1="11724" x2="74298" y2="11724"/>
                        <a14:foregroundMark x1="29374" y1="13793" x2="29374" y2="13793"/>
                        <a14:foregroundMark x1="82289" y1="42414" x2="82289" y2="42414"/>
                      </a14:backgroundRemoval>
                    </a14:imgEffect>
                  </a14:imgLayer>
                </a14:imgProps>
              </a:ext>
              <a:ext uri="{28A0092B-C50C-407E-A947-70E740481C1C}">
                <a14:useLocalDpi xmlns:a14="http://schemas.microsoft.com/office/drawing/2010/main" val="0"/>
              </a:ext>
            </a:extLst>
          </a:blip>
          <a:stretch>
            <a:fillRect/>
          </a:stretch>
        </p:blipFill>
        <p:spPr>
          <a:xfrm>
            <a:off x="4572000" y="1503603"/>
            <a:ext cx="3707905" cy="2280749"/>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Tree>
    <p:extLst>
      <p:ext uri="{BB962C8B-B14F-4D97-AF65-F5344CB8AC3E}">
        <p14:creationId xmlns:p14="http://schemas.microsoft.com/office/powerpoint/2010/main" val="2187796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187624" y="11651"/>
            <a:ext cx="6552728" cy="3785652"/>
          </a:xfrm>
          <a:prstGeom prst="rect">
            <a:avLst/>
          </a:prstGeom>
          <a:noFill/>
        </p:spPr>
        <p:txBody>
          <a:bodyPr wrap="square" rtlCol="0">
            <a:spAutoFit/>
          </a:bodyPr>
          <a:lstStyle/>
          <a:p>
            <a:pPr>
              <a:lnSpc>
                <a:spcPct val="150000"/>
              </a:lnSpc>
            </a:pPr>
            <a:r>
              <a:rPr lang="tr-TR" sz="2000" b="1" i="1" dirty="0" smtClean="0">
                <a:latin typeface="Comic Sans MS" panose="030F0702030302020204" pitchFamily="66" charset="0"/>
              </a:rPr>
              <a:t>REHBER ÖĞRETMEN-PSİKOLOJİK DANIŞMANIN SORUMLULUKLARI</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Aile eğitimi ve rehberliği yapar.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Öğrenciye ve aileye psikolojik danışmanlık yapar.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Değerlendirme yapar ve rapor hazırlar.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İzleme ve yeniden değerlendirme sürecinde görev alır.</a:t>
            </a:r>
          </a:p>
          <a:p>
            <a:pPr>
              <a:lnSpc>
                <a:spcPct val="150000"/>
              </a:lnSpc>
            </a:pPr>
            <a:endParaRPr lang="tr-TR" sz="2000" dirty="0">
              <a:latin typeface="Comic Sans MS" panose="030F0702030302020204" pitchFamily="66" charset="0"/>
            </a:endParaRPr>
          </a:p>
        </p:txBody>
      </p:sp>
      <p:pic>
        <p:nvPicPr>
          <p:cNvPr id="9" name="Resim 8"/>
          <p:cNvPicPr>
            <a:picLocks noChangeAspect="1"/>
          </p:cNvPicPr>
          <p:nvPr/>
        </p:nvPicPr>
        <p:blipFill>
          <a:blip r:embed="rId2">
            <a:extLst>
              <a:ext uri="{BEBA8EAE-BF5A-486C-A8C5-ECC9F3942E4B}">
                <a14:imgProps xmlns:a14="http://schemas.microsoft.com/office/drawing/2010/main">
                  <a14:imgLayer r:embed="rId3">
                    <a14:imgEffect>
                      <a14:backgroundRemoval t="2400" b="100000" l="9895" r="89895">
                        <a14:foregroundMark x1="39158" y1="32400" x2="39158" y2="32400"/>
                        <a14:foregroundMark x1="62105" y1="15200" x2="62105" y2="15200"/>
                        <a14:foregroundMark x1="72000" y1="30400" x2="72000" y2="30400"/>
                        <a14:foregroundMark x1="72000" y1="50000" x2="72000" y2="50000"/>
                        <a14:foregroundMark x1="75368" y1="63200" x2="75368" y2="63200"/>
                        <a14:foregroundMark x1="27579" y1="44400" x2="27579" y2="44400"/>
                        <a14:foregroundMark x1="28842" y1="58400" x2="28842" y2="58400"/>
                      </a14:backgroundRemoval>
                    </a14:imgEffect>
                  </a14:imgLayer>
                </a14:imgProps>
              </a:ext>
              <a:ext uri="{28A0092B-C50C-407E-A947-70E740481C1C}">
                <a14:useLocalDpi xmlns:a14="http://schemas.microsoft.com/office/drawing/2010/main" val="0"/>
              </a:ext>
            </a:extLst>
          </a:blip>
          <a:stretch>
            <a:fillRect/>
          </a:stretch>
        </p:blipFill>
        <p:spPr>
          <a:xfrm>
            <a:off x="4139952" y="3068960"/>
            <a:ext cx="3924436" cy="2886968"/>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Tree>
    <p:extLst>
      <p:ext uri="{BB962C8B-B14F-4D97-AF65-F5344CB8AC3E}">
        <p14:creationId xmlns:p14="http://schemas.microsoft.com/office/powerpoint/2010/main" val="61559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165357" y="260648"/>
            <a:ext cx="6048672" cy="5632311"/>
          </a:xfrm>
          <a:prstGeom prst="rect">
            <a:avLst/>
          </a:prstGeom>
          <a:noFill/>
        </p:spPr>
        <p:txBody>
          <a:bodyPr wrap="square" rtlCol="0">
            <a:spAutoFit/>
          </a:bodyPr>
          <a:lstStyle/>
          <a:p>
            <a:pPr>
              <a:lnSpc>
                <a:spcPct val="150000"/>
              </a:lnSpc>
            </a:pPr>
            <a:r>
              <a:rPr lang="tr-TR" sz="2000" b="1" i="1" dirty="0" smtClean="0">
                <a:latin typeface="Comic Sans MS" panose="030F0702030302020204" pitchFamily="66" charset="0"/>
              </a:rPr>
              <a:t>GEZEREK ÖZEL EĞİTİM GÖREVİ VERİLEN ÖĞRETMENİN SORUMLULUKLARI</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Öğrencinin gereksinimlerinin belirlenmesinde ve önceliklere göre sıralanmasında görev alır.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Eğitsel hedefler belirler.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Süreçte ve süreç sonucunda rapor hazırlar.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Öğrenci gelişiminin kaydedilmesinde kullanılacak olan izleme çizelgelerinin oluşturulmasında görev alır.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İzleme ve yeniden değerlendirme sonucunda görev alır.</a:t>
            </a:r>
          </a:p>
          <a:p>
            <a:pPr marL="285750" indent="-285750">
              <a:lnSpc>
                <a:spcPct val="150000"/>
              </a:lnSpc>
              <a:buFont typeface="Wingdings" panose="05000000000000000000" pitchFamily="2" charset="2"/>
              <a:buChar char="ü"/>
            </a:pPr>
            <a:endParaRPr lang="tr-TR" sz="2000" dirty="0">
              <a:latin typeface="Comic Sans MS" panose="030F0702030302020204" pitchFamily="66" charset="0"/>
            </a:endParaRPr>
          </a:p>
        </p:txBody>
      </p:sp>
      <p:pic>
        <p:nvPicPr>
          <p:cNvPr id="9" name="Resim 8"/>
          <p:cNvPicPr>
            <a:picLocks noChangeAspect="1"/>
          </p:cNvPicPr>
          <p:nvPr/>
        </p:nvPicPr>
        <p:blipFill>
          <a:blip r:embed="rId2">
            <a:extLst>
              <a:ext uri="{BEBA8EAE-BF5A-486C-A8C5-ECC9F3942E4B}">
                <a14:imgProps xmlns:a14="http://schemas.microsoft.com/office/drawing/2010/main">
                  <a14:imgLayer r:embed="rId3">
                    <a14:imgEffect>
                      <a14:backgroundRemoval t="0" b="100000" l="268" r="80161">
                        <a14:foregroundMark x1="73727" y1="49084" x2="73727" y2="49084"/>
                        <a14:foregroundMark x1="48525" y1="95604" x2="48525" y2="95604"/>
                        <a14:foregroundMark x1="46113" y1="82051" x2="46113" y2="82051"/>
                        <a14:foregroundMark x1="54155" y1="54579" x2="54155" y2="54579"/>
                        <a14:foregroundMark x1="51743" y1="50549" x2="51743" y2="50549"/>
                        <a14:foregroundMark x1="51743" y1="45055" x2="51743" y2="45055"/>
                        <a14:foregroundMark x1="57373" y1="36996" x2="57373" y2="36996"/>
                        <a14:foregroundMark x1="60590" y1="32967" x2="60590" y2="32967"/>
                        <a14:foregroundMark x1="63003" y1="31502" x2="63003" y2="31502"/>
                        <a14:foregroundMark x1="63807" y1="31136" x2="65684" y2="31136"/>
                        <a14:foregroundMark x1="69973" y1="31136" x2="69973" y2="31136"/>
                        <a14:foregroundMark x1="69973" y1="31502" x2="69973" y2="31502"/>
                        <a14:foregroundMark x1="67560" y1="34432" x2="65684" y2="36996"/>
                        <a14:foregroundMark x1="64879" y1="39927" x2="64879" y2="39927"/>
                        <a14:foregroundMark x1="64343" y1="41758" x2="64343" y2="41758"/>
                        <a14:foregroundMark x1="63807" y1="43956" x2="63003" y2="46520"/>
                        <a14:foregroundMark x1="63003" y1="48352" x2="63003" y2="48352"/>
                        <a14:foregroundMark x1="63003" y1="53114" x2="62466" y2="55311"/>
                        <a14:foregroundMark x1="67560" y1="57875" x2="67560" y2="57875"/>
                        <a14:foregroundMark x1="67560" y1="59341" x2="67560" y2="59341"/>
                        <a14:foregroundMark x1="62466" y1="57143" x2="62466" y2="57143"/>
                        <a14:foregroundMark x1="60590" y1="54579" x2="60590" y2="54579"/>
                        <a14:foregroundMark x1="59249" y1="51282" x2="59249" y2="51282"/>
                        <a14:foregroundMark x1="57909" y1="50549" x2="57909" y2="50549"/>
                        <a14:foregroundMark x1="56032" y1="49084" x2="54960" y2="53846"/>
                        <a14:foregroundMark x1="54960" y1="57875" x2="54155" y2="61172"/>
                        <a14:foregroundMark x1="53619" y1="63370" x2="53619" y2="63370"/>
                        <a14:foregroundMark x1="54155" y1="64469" x2="54155" y2="64469"/>
                        <a14:foregroundMark x1="54155" y1="31136" x2="54155" y2="31136"/>
                        <a14:foregroundMark x1="55496" y1="28938" x2="55496" y2="28938"/>
                        <a14:foregroundMark x1="58713" y1="25641" x2="58713" y2="25641"/>
                        <a14:foregroundMark x1="63003" y1="24176" x2="63003" y2="24176"/>
                        <a14:foregroundMark x1="64879" y1="23443" x2="64879" y2="23443"/>
                        <a14:foregroundMark x1="67560" y1="23443" x2="67560" y2="23443"/>
                        <a14:foregroundMark x1="68633" y1="23443" x2="70509" y2="23443"/>
                        <a14:foregroundMark x1="73190" y1="23443" x2="73190" y2="23443"/>
                        <a14:foregroundMark x1="73727" y1="24908" x2="73727" y2="24908"/>
                        <a14:foregroundMark x1="75067" y1="26374" x2="75067" y2="26374"/>
                        <a14:foregroundMark x1="75603" y1="26374" x2="75603" y2="26374"/>
                        <a14:foregroundMark x1="76408" y1="28205" x2="76408" y2="28205"/>
                        <a14:foregroundMark x1="48525" y1="28938" x2="48525" y2="28938"/>
                        <a14:foregroundMark x1="53083" y1="26374" x2="53083" y2="26374"/>
                        <a14:foregroundMark x1="51743" y1="24176" x2="51743" y2="24176"/>
                        <a14:foregroundMark x1="54960" y1="34432" x2="54960" y2="34432"/>
                        <a14:foregroundMark x1="47989" y1="19414" x2="47989" y2="19414"/>
                        <a14:foregroundMark x1="53619" y1="19048" x2="53619" y2="19048"/>
                        <a14:foregroundMark x1="58713" y1="18315" x2="58713" y2="18315"/>
                        <a14:foregroundMark x1="63807" y1="18315" x2="63807" y2="18315"/>
                        <a14:foregroundMark x1="69437" y1="22344" x2="69437" y2="22344"/>
                      </a14:backgroundRemoval>
                    </a14:imgEffect>
                  </a14:imgLayer>
                </a14:imgProps>
              </a:ext>
              <a:ext uri="{28A0092B-C50C-407E-A947-70E740481C1C}">
                <a14:useLocalDpi xmlns:a14="http://schemas.microsoft.com/office/drawing/2010/main" val="0"/>
              </a:ext>
            </a:extLst>
          </a:blip>
          <a:stretch>
            <a:fillRect/>
          </a:stretch>
        </p:blipFill>
        <p:spPr>
          <a:xfrm>
            <a:off x="6948264" y="2636912"/>
            <a:ext cx="2304256" cy="2160240"/>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Tree>
    <p:extLst>
      <p:ext uri="{BB962C8B-B14F-4D97-AF65-F5344CB8AC3E}">
        <p14:creationId xmlns:p14="http://schemas.microsoft.com/office/powerpoint/2010/main" val="433888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1115616" y="332656"/>
            <a:ext cx="6552728" cy="5078313"/>
          </a:xfrm>
          <a:prstGeom prst="rect">
            <a:avLst/>
          </a:prstGeom>
          <a:noFill/>
        </p:spPr>
        <p:txBody>
          <a:bodyPr wrap="square" rtlCol="0">
            <a:spAutoFit/>
          </a:bodyPr>
          <a:lstStyle/>
          <a:p>
            <a:pPr>
              <a:lnSpc>
                <a:spcPct val="150000"/>
              </a:lnSpc>
            </a:pPr>
            <a:r>
              <a:rPr lang="tr-TR" sz="2400" b="1" i="1" dirty="0" smtClean="0">
                <a:latin typeface="Comic Sans MS" panose="030F0702030302020204" pitchFamily="66" charset="0"/>
              </a:rPr>
              <a:t>ÖĞRETMENİN SORUMLULUKLARI</a:t>
            </a:r>
          </a:p>
          <a:p>
            <a:pPr marL="285750" indent="-285750">
              <a:lnSpc>
                <a:spcPct val="150000"/>
              </a:lnSpc>
              <a:buFont typeface="Wingdings" panose="05000000000000000000" pitchFamily="2" charset="2"/>
              <a:buChar char="ü"/>
            </a:pPr>
            <a:r>
              <a:rPr lang="tr-TR" sz="2400" dirty="0" smtClean="0">
                <a:latin typeface="Comic Sans MS" panose="030F0702030302020204" pitchFamily="66" charset="0"/>
              </a:rPr>
              <a:t>Öğrencinin sınıftaki davranışlarının, performansının, uyum becerilerinin, sosyal durumunun belirlenmesinde görev alır.</a:t>
            </a:r>
          </a:p>
          <a:p>
            <a:pPr marL="285750" indent="-285750">
              <a:lnSpc>
                <a:spcPct val="150000"/>
              </a:lnSpc>
              <a:buFont typeface="Wingdings" panose="05000000000000000000" pitchFamily="2" charset="2"/>
              <a:buChar char="ü"/>
            </a:pPr>
            <a:r>
              <a:rPr lang="tr-TR" sz="2400" dirty="0" smtClean="0">
                <a:latin typeface="Comic Sans MS" panose="030F0702030302020204" pitchFamily="66" charset="0"/>
              </a:rPr>
              <a:t>Anne-baba görüşmelerinde görev alır.</a:t>
            </a:r>
          </a:p>
          <a:p>
            <a:pPr marL="285750" indent="-285750">
              <a:lnSpc>
                <a:spcPct val="150000"/>
              </a:lnSpc>
              <a:buFont typeface="Wingdings" panose="05000000000000000000" pitchFamily="2" charset="2"/>
              <a:buChar char="ü"/>
            </a:pPr>
            <a:r>
              <a:rPr lang="tr-TR" sz="2400" dirty="0" smtClean="0">
                <a:latin typeface="Comic Sans MS" panose="030F0702030302020204" pitchFamily="66" charset="0"/>
              </a:rPr>
              <a:t>Yöntem, teknik, sırası ve sınırlılıkları ile ilgili hedefleri belirler.</a:t>
            </a:r>
          </a:p>
          <a:p>
            <a:pPr marL="285750" indent="-285750">
              <a:lnSpc>
                <a:spcPct val="150000"/>
              </a:lnSpc>
              <a:buFont typeface="Wingdings" panose="05000000000000000000" pitchFamily="2" charset="2"/>
              <a:buChar char="ü"/>
            </a:pPr>
            <a:r>
              <a:rPr lang="tr-TR" sz="2400" dirty="0" smtClean="0">
                <a:latin typeface="Comic Sans MS" panose="030F0702030302020204" pitchFamily="66" charset="0"/>
              </a:rPr>
              <a:t>İzleme ve yeniden değerlendirme sürecinde görev alır.</a:t>
            </a:r>
            <a:endParaRPr lang="tr-TR" sz="2400" dirty="0">
              <a:latin typeface="Comic Sans MS" panose="030F0702030302020204" pitchFamily="66"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pic>
        <p:nvPicPr>
          <p:cNvPr id="9" name="Resim 8"/>
          <p:cNvPicPr>
            <a:picLocks noChangeAspect="1"/>
          </p:cNvPicPr>
          <p:nvPr/>
        </p:nvPicPr>
        <p:blipFill>
          <a:blip r:embed="rId3" cstate="print">
            <a:extLst>
              <a:ext uri="{BEBA8EAE-BF5A-486C-A8C5-ECC9F3942E4B}">
                <a14:imgProps xmlns:a14="http://schemas.microsoft.com/office/drawing/2010/main">
                  <a14:imgLayer r:embed="rId4">
                    <a14:imgEffect>
                      <a14:backgroundRemoval t="21094" b="80664" l="14063" r="84766">
                        <a14:foregroundMark x1="32813" y1="37207" x2="32813" y2="37207"/>
                        <a14:foregroundMark x1="43945" y1="35059" x2="43945" y2="35059"/>
                        <a14:foregroundMark x1="55176" y1="43555" x2="55176" y2="43555"/>
                        <a14:foregroundMark x1="68750" y1="42480" x2="68750" y2="42480"/>
                        <a14:foregroundMark x1="68750" y1="42480" x2="68750" y2="42480"/>
                        <a14:foregroundMark x1="61328" y1="37207" x2="61328" y2="37207"/>
                        <a14:foregroundMark x1="61328" y1="37207" x2="61328" y2="37207"/>
                        <a14:foregroundMark x1="51367" y1="38281" x2="51367" y2="38281"/>
                        <a14:foregroundMark x1="51367" y1="38281" x2="51367" y2="38281"/>
                        <a14:foregroundMark x1="71875" y1="37207" x2="71875" y2="37207"/>
                        <a14:foregroundMark x1="71875" y1="37207" x2="71875" y2="37207"/>
                        <a14:foregroundMark x1="67578" y1="32910" x2="67578" y2="32910"/>
                        <a14:foregroundMark x1="66895" y1="32910" x2="66895" y2="32910"/>
                        <a14:foregroundMark x1="64453" y1="47754" x2="64453" y2="47754"/>
                        <a14:foregroundMark x1="64453" y1="47754" x2="64453" y2="47754"/>
                        <a14:foregroundMark x1="72461" y1="46777" x2="72461" y2="46777"/>
                        <a14:foregroundMark x1="72461" y1="46777" x2="72461" y2="46777"/>
                        <a14:foregroundMark x1="72461" y1="46777" x2="72461" y2="46777"/>
                        <a14:foregroundMark x1="73145" y1="46777" x2="73145" y2="46777"/>
                        <a14:foregroundMark x1="73145" y1="46777" x2="73145" y2="46777"/>
                        <a14:foregroundMark x1="73145" y1="44629" x2="73145" y2="44629"/>
                        <a14:foregroundMark x1="72461" y1="43555" x2="72461" y2="43555"/>
                        <a14:foregroundMark x1="61914" y1="44629" x2="61914" y2="44629"/>
                        <a14:foregroundMark x1="61328" y1="44629" x2="61328" y2="44629"/>
                        <a14:foregroundMark x1="60059" y1="44629" x2="60059" y2="44629"/>
                        <a14:foregroundMark x1="59473" y1="44629" x2="59473" y2="44629"/>
                        <a14:foregroundMark x1="53223" y1="40332" x2="53223" y2="40332"/>
                        <a14:foregroundMark x1="53223" y1="40332" x2="53223" y2="40332"/>
                        <a14:foregroundMark x1="52637" y1="37207" x2="54492" y2="35059"/>
                        <a14:foregroundMark x1="57031" y1="31836" x2="57031" y2="31836"/>
                        <a14:foregroundMark x1="57617" y1="31836" x2="57617" y2="31836"/>
                        <a14:foregroundMark x1="55762" y1="29785" x2="55762" y2="29785"/>
                        <a14:foregroundMark x1="73730" y1="32910" x2="73730" y2="32910"/>
                        <a14:foregroundMark x1="53906" y1="48828" x2="53906" y2="48828"/>
                        <a14:foregroundMark x1="47070" y1="33984" x2="47070" y2="33984"/>
                      </a14:backgroundRemoval>
                    </a14:imgEffect>
                  </a14:imgLayer>
                </a14:imgProps>
              </a:ext>
              <a:ext uri="{28A0092B-C50C-407E-A947-70E740481C1C}">
                <a14:useLocalDpi xmlns:a14="http://schemas.microsoft.com/office/drawing/2010/main" val="0"/>
              </a:ext>
            </a:extLst>
          </a:blip>
          <a:stretch>
            <a:fillRect/>
          </a:stretch>
        </p:blipFill>
        <p:spPr>
          <a:xfrm>
            <a:off x="5615608" y="2564904"/>
            <a:ext cx="3528392" cy="3689536"/>
          </a:xfrm>
          <a:prstGeom prst="rect">
            <a:avLst/>
          </a:prstGeom>
        </p:spPr>
      </p:pic>
    </p:spTree>
    <p:extLst>
      <p:ext uri="{BB962C8B-B14F-4D97-AF65-F5344CB8AC3E}">
        <p14:creationId xmlns:p14="http://schemas.microsoft.com/office/powerpoint/2010/main" val="4231376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20812035">
            <a:off x="-91551" y="89970"/>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BEP HAZIRLARKEN</a:t>
            </a:r>
            <a:endParaRPr lang="tr-TR" b="1" i="1" dirty="0"/>
          </a:p>
        </p:txBody>
      </p:sp>
      <p:sp>
        <p:nvSpPr>
          <p:cNvPr id="9" name="Metin kutusu 8"/>
          <p:cNvSpPr txBox="1"/>
          <p:nvPr/>
        </p:nvSpPr>
        <p:spPr>
          <a:xfrm>
            <a:off x="1187624" y="1217754"/>
            <a:ext cx="8280358" cy="563231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Öğrencinin güçlü yönlerine odaklanmalıdır.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İşbirliği içinde çalışmaya önem vermelidir.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Ders planları bireyin BEP’inde yer </a:t>
            </a:r>
            <a:r>
              <a:rPr lang="tr-TR" sz="2000" dirty="0">
                <a:latin typeface="Comic Sans MS" panose="030F0702030302020204" pitchFamily="66" charset="0"/>
              </a:rPr>
              <a:t>a</a:t>
            </a:r>
            <a:r>
              <a:rPr lang="tr-TR" sz="2000" dirty="0" smtClean="0">
                <a:latin typeface="Comic Sans MS" panose="030F0702030302020204" pitchFamily="66" charset="0"/>
              </a:rPr>
              <a:t>lan </a:t>
            </a:r>
            <a:r>
              <a:rPr lang="tr-TR" sz="2000" dirty="0" smtClean="0">
                <a:latin typeface="Comic Sans MS" panose="030F0702030302020204" pitchFamily="66" charset="0"/>
              </a:rPr>
              <a:t>hedefleri yansıtmalıdır.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Öğretim yöntemleri çeşitlilik oluşturmalıdır.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İzleme ve değerlendirme çalışmaları sürekli olmalıdır.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Destek hizmetleri yöneltme raporunda belirtildiği şekilde olmalıdır.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Öğrencinin ihtiyacı olan diğer kurumlarla birlikte çalışılmalıdır.</a:t>
            </a:r>
          </a:p>
          <a:p>
            <a:pPr marL="285750" indent="-285750">
              <a:lnSpc>
                <a:spcPct val="150000"/>
              </a:lnSpc>
              <a:buFont typeface="Wingdings" panose="05000000000000000000" pitchFamily="2" charset="2"/>
              <a:buChar char="ü"/>
            </a:pPr>
            <a:endParaRPr lang="tr-TR" sz="2000" dirty="0" smtClean="0">
              <a:latin typeface="Comic Sans MS" panose="030F0702030302020204" pitchFamily="66" charset="0"/>
            </a:endParaRPr>
          </a:p>
          <a:p>
            <a:pPr marL="285750" indent="-285750">
              <a:lnSpc>
                <a:spcPct val="150000"/>
              </a:lnSpc>
              <a:buFont typeface="Wingdings" panose="05000000000000000000" pitchFamily="2" charset="2"/>
              <a:buChar char="ü"/>
            </a:pPr>
            <a:endParaRPr lang="tr-TR" sz="2000" dirty="0" smtClean="0">
              <a:latin typeface="Comic Sans MS" panose="030F0702030302020204" pitchFamily="66" charset="0"/>
            </a:endParaRPr>
          </a:p>
          <a:p>
            <a:pPr marL="742950" lvl="1" indent="-285750">
              <a:lnSpc>
                <a:spcPct val="150000"/>
              </a:lnSpc>
              <a:buFont typeface="Wingdings" panose="05000000000000000000" pitchFamily="2" charset="2"/>
              <a:buChar char="ü"/>
            </a:pPr>
            <a:endParaRPr lang="tr-TR" sz="2000" dirty="0" smtClean="0">
              <a:latin typeface="Comic Sans MS" panose="030F0702030302020204" pitchFamily="66" charset="0"/>
            </a:endParaRPr>
          </a:p>
          <a:p>
            <a:pPr>
              <a:lnSpc>
                <a:spcPct val="150000"/>
              </a:lnSpc>
            </a:pPr>
            <a:endParaRPr lang="tr-TR" sz="2000" dirty="0">
              <a:latin typeface="Comic Sans MS" panose="030F0702030302020204" pitchFamily="66"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Tree>
    <p:extLst>
      <p:ext uri="{BB962C8B-B14F-4D97-AF65-F5344CB8AC3E}">
        <p14:creationId xmlns:p14="http://schemas.microsoft.com/office/powerpoint/2010/main" val="927501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20812035">
            <a:off x="-106812" y="211535"/>
            <a:ext cx="4134103"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ETKİLİ BİR BEP İÇİN ÖNERİLER</a:t>
            </a:r>
            <a:endParaRPr lang="tr-TR" b="1" i="1" dirty="0"/>
          </a:p>
        </p:txBody>
      </p:sp>
      <p:sp>
        <p:nvSpPr>
          <p:cNvPr id="9" name="Metin kutusu 8"/>
          <p:cNvSpPr txBox="1"/>
          <p:nvPr/>
        </p:nvSpPr>
        <p:spPr>
          <a:xfrm>
            <a:off x="467544" y="1597018"/>
            <a:ext cx="8568952" cy="3416320"/>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tr-TR" sz="2400" dirty="0" smtClean="0">
                <a:latin typeface="Comic Sans MS" panose="030F0702030302020204" pitchFamily="66" charset="0"/>
              </a:rPr>
              <a:t>Bireyi ve aileyi sürece katın.</a:t>
            </a:r>
          </a:p>
          <a:p>
            <a:pPr marL="342900" indent="-342900">
              <a:lnSpc>
                <a:spcPct val="150000"/>
              </a:lnSpc>
              <a:buFont typeface="Wingdings" panose="05000000000000000000" pitchFamily="2" charset="2"/>
              <a:buChar char="ü"/>
            </a:pPr>
            <a:r>
              <a:rPr lang="tr-TR" sz="2400" dirty="0" smtClean="0">
                <a:latin typeface="Comic Sans MS" panose="030F0702030302020204" pitchFamily="66" charset="0"/>
              </a:rPr>
              <a:t>BEP hazırlarken uygulayıcıların sürece katılmasına mutlaka özen gösterin.</a:t>
            </a:r>
          </a:p>
          <a:p>
            <a:pPr marL="342900" indent="-342900">
              <a:lnSpc>
                <a:spcPct val="150000"/>
              </a:lnSpc>
              <a:buFont typeface="Wingdings" panose="05000000000000000000" pitchFamily="2" charset="2"/>
              <a:buChar char="ü"/>
            </a:pPr>
            <a:r>
              <a:rPr lang="tr-TR" sz="2400" dirty="0" smtClean="0">
                <a:latin typeface="Comic Sans MS" panose="030F0702030302020204" pitchFamily="66" charset="0"/>
              </a:rPr>
              <a:t>Açık ve anlaşılır bir dil kullanın</a:t>
            </a:r>
            <a:r>
              <a:rPr lang="tr-TR" sz="2400" dirty="0" smtClean="0">
                <a:latin typeface="Comic Sans MS" panose="030F0702030302020204" pitchFamily="66" charset="0"/>
              </a:rPr>
              <a:t>.</a:t>
            </a:r>
            <a:endParaRPr lang="tr-TR" sz="2400" dirty="0" smtClean="0">
              <a:latin typeface="Comic Sans MS" panose="030F0702030302020204" pitchFamily="66" charset="0"/>
            </a:endParaRPr>
          </a:p>
          <a:p>
            <a:pPr marL="342900" indent="-342900">
              <a:lnSpc>
                <a:spcPct val="150000"/>
              </a:lnSpc>
              <a:buFont typeface="Wingdings" panose="05000000000000000000" pitchFamily="2" charset="2"/>
              <a:buChar char="ü"/>
            </a:pPr>
            <a:r>
              <a:rPr lang="tr-TR" sz="2400" dirty="0" smtClean="0">
                <a:latin typeface="Comic Sans MS" panose="030F0702030302020204" pitchFamily="66" charset="0"/>
              </a:rPr>
              <a:t>Yapabilecekleri konusunda gerçekçi olun.</a:t>
            </a:r>
          </a:p>
          <a:p>
            <a:pPr marL="342900" indent="-342900">
              <a:lnSpc>
                <a:spcPct val="150000"/>
              </a:lnSpc>
              <a:buFont typeface="Wingdings" panose="05000000000000000000" pitchFamily="2" charset="2"/>
              <a:buChar char="ü"/>
            </a:pPr>
            <a:r>
              <a:rPr lang="tr-TR" sz="2400" dirty="0" smtClean="0">
                <a:latin typeface="Comic Sans MS" panose="030F0702030302020204" pitchFamily="66" charset="0"/>
              </a:rPr>
              <a:t>Dosyaları kaydedebileceğiniz bir BEP dosyası hazırlayın.</a:t>
            </a:r>
            <a:endParaRPr lang="tr-TR" sz="2400" dirty="0">
              <a:latin typeface="Comic Sans MS" panose="030F0702030302020204" pitchFamily="66"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Tree>
    <p:extLst>
      <p:ext uri="{BB962C8B-B14F-4D97-AF65-F5344CB8AC3E}">
        <p14:creationId xmlns:p14="http://schemas.microsoft.com/office/powerpoint/2010/main" val="618639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20812035">
            <a:off x="-93127" y="164642"/>
            <a:ext cx="3087478"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BEP’in ÖGELERİ NELERDİR?</a:t>
            </a:r>
            <a:endParaRPr lang="tr-TR" b="1" i="1"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2" name="Metin kutusu 1"/>
          <p:cNvSpPr txBox="1"/>
          <p:nvPr/>
        </p:nvSpPr>
        <p:spPr>
          <a:xfrm>
            <a:off x="251520" y="1625428"/>
            <a:ext cx="9145016" cy="452431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tr-TR" sz="2400" dirty="0" smtClean="0"/>
              <a:t>Bireyin o andaki eğitsel performansı,</a:t>
            </a:r>
          </a:p>
          <a:p>
            <a:pPr marL="342900" indent="-342900">
              <a:lnSpc>
                <a:spcPct val="150000"/>
              </a:lnSpc>
              <a:buFont typeface="Wingdings" panose="05000000000000000000" pitchFamily="2" charset="2"/>
              <a:buChar char="ü"/>
            </a:pPr>
            <a:r>
              <a:rPr lang="tr-TR" sz="2400" dirty="0" smtClean="0"/>
              <a:t>Uzun dönemli amaçlar,</a:t>
            </a:r>
            <a:endParaRPr lang="tr-TR" sz="2400" dirty="0"/>
          </a:p>
          <a:p>
            <a:pPr marL="342900" indent="-342900">
              <a:lnSpc>
                <a:spcPct val="150000"/>
              </a:lnSpc>
              <a:buFont typeface="Wingdings" panose="05000000000000000000" pitchFamily="2" charset="2"/>
              <a:buChar char="ü"/>
            </a:pPr>
            <a:r>
              <a:rPr lang="tr-TR" sz="2400" dirty="0" smtClean="0"/>
              <a:t>Kısa dönemli amaçlar,</a:t>
            </a:r>
          </a:p>
          <a:p>
            <a:pPr marL="342900" indent="-342900">
              <a:lnSpc>
                <a:spcPct val="150000"/>
              </a:lnSpc>
              <a:buFont typeface="Wingdings" panose="05000000000000000000" pitchFamily="2" charset="2"/>
              <a:buChar char="ü"/>
            </a:pPr>
            <a:r>
              <a:rPr lang="tr-TR" sz="2400" dirty="0"/>
              <a:t>Bireye sağlanabilecek özel eğitim ve destek </a:t>
            </a:r>
            <a:r>
              <a:rPr lang="tr-TR" sz="2400" dirty="0" smtClean="0"/>
              <a:t>hizmetleri,</a:t>
            </a:r>
          </a:p>
          <a:p>
            <a:pPr marL="285750" indent="-285750">
              <a:lnSpc>
                <a:spcPct val="150000"/>
              </a:lnSpc>
              <a:buFont typeface="Wingdings" panose="05000000000000000000" pitchFamily="2" charset="2"/>
              <a:buChar char="ü"/>
            </a:pPr>
            <a:r>
              <a:rPr lang="tr-TR" sz="2400" dirty="0" smtClean="0"/>
              <a:t>Eğitim ne </a:t>
            </a:r>
            <a:r>
              <a:rPr lang="tr-TR" sz="2400" dirty="0"/>
              <a:t>zaman başlayacağı, </a:t>
            </a:r>
            <a:r>
              <a:rPr lang="tr-TR" sz="2400" dirty="0" smtClean="0"/>
              <a:t>biteceği süreyi</a:t>
            </a:r>
            <a:r>
              <a:rPr lang="tr-TR" sz="2400" dirty="0"/>
              <a:t>, değerlendirme </a:t>
            </a:r>
            <a:r>
              <a:rPr lang="tr-TR" sz="2400" dirty="0" smtClean="0"/>
              <a:t>zamanlarını belirten zaman çizelgesi</a:t>
            </a:r>
          </a:p>
          <a:p>
            <a:pPr marL="285750" indent="-285750">
              <a:lnSpc>
                <a:spcPct val="150000"/>
              </a:lnSpc>
              <a:buFont typeface="Wingdings" panose="05000000000000000000" pitchFamily="2" charset="2"/>
              <a:buChar char="ü"/>
            </a:pPr>
            <a:r>
              <a:rPr lang="tr-TR" sz="2400" dirty="0"/>
              <a:t>Bireye sunulacak hizmetlerden sorumlu olan </a:t>
            </a:r>
            <a:r>
              <a:rPr lang="tr-TR" sz="2400" dirty="0" smtClean="0"/>
              <a:t>kişiler,</a:t>
            </a:r>
          </a:p>
          <a:p>
            <a:pPr marL="285750" indent="-285750">
              <a:lnSpc>
                <a:spcPct val="150000"/>
              </a:lnSpc>
              <a:buFont typeface="Wingdings" panose="05000000000000000000" pitchFamily="2" charset="2"/>
              <a:buChar char="ü"/>
            </a:pPr>
            <a:r>
              <a:rPr lang="tr-TR" sz="2400" dirty="0"/>
              <a:t>H</a:t>
            </a:r>
            <a:r>
              <a:rPr lang="tr-TR" sz="2400" dirty="0" smtClean="0"/>
              <a:t>angi </a:t>
            </a:r>
            <a:r>
              <a:rPr lang="tr-TR" sz="2400" dirty="0"/>
              <a:t>araçlarla ve nasıl </a:t>
            </a:r>
            <a:r>
              <a:rPr lang="tr-TR" sz="2400" dirty="0" smtClean="0"/>
              <a:t>değerlendirileceğinin belirtilmesi,</a:t>
            </a:r>
          </a:p>
        </p:txBody>
      </p:sp>
    </p:spTree>
    <p:extLst>
      <p:ext uri="{BB962C8B-B14F-4D97-AF65-F5344CB8AC3E}">
        <p14:creationId xmlns:p14="http://schemas.microsoft.com/office/powerpoint/2010/main" val="3407140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rot="20812035">
            <a:off x="121692" y="78947"/>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Bireylerin O Andaki Performansı</a:t>
            </a:r>
            <a:endParaRPr lang="tr-TR" b="1" i="1"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2666"/>
            <a:ext cx="3575918" cy="5256584"/>
          </a:xfrm>
          <a:prstGeom prst="rect">
            <a:avLst/>
          </a:prstGeom>
        </p:spPr>
      </p:pic>
      <p:sp>
        <p:nvSpPr>
          <p:cNvPr id="5" name="Metin kutusu 4"/>
          <p:cNvSpPr txBox="1"/>
          <p:nvPr/>
        </p:nvSpPr>
        <p:spPr>
          <a:xfrm>
            <a:off x="3635896" y="1700808"/>
            <a:ext cx="5400600" cy="3000821"/>
          </a:xfrm>
          <a:prstGeom prst="rect">
            <a:avLst/>
          </a:prstGeom>
          <a:noFill/>
        </p:spPr>
        <p:txBody>
          <a:bodyPr wrap="square" rtlCol="0">
            <a:spAutoFit/>
          </a:bodyPr>
          <a:lstStyle/>
          <a:p>
            <a:pPr>
              <a:lnSpc>
                <a:spcPct val="150000"/>
              </a:lnSpc>
            </a:pPr>
            <a:r>
              <a:rPr lang="tr-TR" b="1" dirty="0" smtClean="0"/>
              <a:t>	Bireyin eğitim planı hazırlamadan önce hangi konudan neleri bilip bilmediği kaba değerlendirme formu sayesinde öğrenilir. Bu form bireylerin toplumsal uyum, özbakım, bilişsel beceriler, günlük yaşam becerileri, sosyal hayati, dil ve konuşma, Türkçe matematik alanlarında bireyin yeterlilikleri ile ilgili bilgi sağlar.</a:t>
            </a:r>
            <a:endParaRPr lang="tr-TR" b="1" dirty="0"/>
          </a:p>
        </p:txBody>
      </p:sp>
    </p:spTree>
    <p:extLst>
      <p:ext uri="{BB962C8B-B14F-4D97-AF65-F5344CB8AC3E}">
        <p14:creationId xmlns:p14="http://schemas.microsoft.com/office/powerpoint/2010/main" val="31479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11" name="Metin kutusu 10"/>
          <p:cNvSpPr txBox="1"/>
          <p:nvPr/>
        </p:nvSpPr>
        <p:spPr>
          <a:xfrm>
            <a:off x="935088" y="763080"/>
            <a:ext cx="8208912" cy="3342453"/>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tr-TR" sz="2000" b="1" i="1" dirty="0" smtClean="0">
                <a:latin typeface="Comic Sans MS" panose="030F0702030302020204" pitchFamily="66" charset="0"/>
              </a:rPr>
              <a:t>BEP Nedir</a:t>
            </a:r>
            <a:r>
              <a:rPr lang="tr-TR" sz="2000" b="1" dirty="0" smtClean="0">
                <a:latin typeface="Comic Sans MS" panose="030F0702030302020204" pitchFamily="66" charset="0"/>
              </a:rPr>
              <a:t>?</a:t>
            </a:r>
          </a:p>
          <a:p>
            <a:pPr marL="285750" indent="-285750">
              <a:lnSpc>
                <a:spcPct val="120000"/>
              </a:lnSpc>
              <a:buFont typeface="Wingdings" panose="05000000000000000000" pitchFamily="2" charset="2"/>
              <a:buChar char="ü"/>
            </a:pPr>
            <a:endParaRPr lang="tr-TR" sz="2000" b="1" dirty="0">
              <a:latin typeface="Comic Sans MS" panose="030F0702030302020204" pitchFamily="66" charset="0"/>
            </a:endParaRPr>
          </a:p>
          <a:p>
            <a:pPr marL="285750" indent="-285750">
              <a:lnSpc>
                <a:spcPct val="120000"/>
              </a:lnSpc>
              <a:buFont typeface="Wingdings" panose="05000000000000000000" pitchFamily="2" charset="2"/>
              <a:buChar char="ü"/>
            </a:pPr>
            <a:endParaRPr lang="tr-TR" sz="2000" b="1" dirty="0" smtClean="0">
              <a:latin typeface="Comic Sans MS" panose="030F0702030302020204" pitchFamily="66" charset="0"/>
            </a:endParaRPr>
          </a:p>
          <a:p>
            <a:pPr marL="285750" indent="-285750">
              <a:lnSpc>
                <a:spcPct val="120000"/>
              </a:lnSpc>
              <a:buFont typeface="Wingdings" panose="05000000000000000000" pitchFamily="2" charset="2"/>
              <a:buChar char="ü"/>
            </a:pPr>
            <a:endParaRPr lang="tr-TR" sz="2000" b="1" dirty="0">
              <a:latin typeface="Comic Sans MS" panose="030F0702030302020204" pitchFamily="66" charset="0"/>
            </a:endParaRPr>
          </a:p>
          <a:p>
            <a:pPr>
              <a:lnSpc>
                <a:spcPct val="120000"/>
              </a:lnSpc>
            </a:pPr>
            <a:endParaRPr lang="tr-TR" sz="2000" b="1" dirty="0" smtClean="0">
              <a:latin typeface="Comic Sans MS" panose="030F0702030302020204" pitchFamily="66" charset="0"/>
            </a:endParaRPr>
          </a:p>
          <a:p>
            <a:pPr>
              <a:lnSpc>
                <a:spcPct val="120000"/>
              </a:lnSpc>
            </a:pPr>
            <a:endParaRPr lang="tr-TR" sz="2000" b="1" dirty="0">
              <a:latin typeface="Comic Sans MS" panose="030F0702030302020204" pitchFamily="66" charset="0"/>
            </a:endParaRPr>
          </a:p>
          <a:p>
            <a:pPr marL="342900" indent="-342900">
              <a:lnSpc>
                <a:spcPct val="120000"/>
              </a:lnSpc>
              <a:buFont typeface="Wingdings" panose="05000000000000000000" pitchFamily="2" charset="2"/>
              <a:buChar char="ü"/>
            </a:pPr>
            <a:r>
              <a:rPr lang="tr-TR" sz="2000" b="1" i="1" dirty="0" smtClean="0">
                <a:latin typeface="Comic Sans MS" panose="030F0702030302020204" pitchFamily="66" charset="0"/>
              </a:rPr>
              <a:t>BEP Birimi Nedir</a:t>
            </a:r>
            <a:r>
              <a:rPr lang="tr-TR" sz="2000" b="1" dirty="0" smtClean="0">
                <a:latin typeface="Comic Sans MS" panose="030F0702030302020204" pitchFamily="66" charset="0"/>
              </a:rPr>
              <a:t>?</a:t>
            </a:r>
          </a:p>
          <a:p>
            <a:pPr marL="285750" indent="-285750">
              <a:lnSpc>
                <a:spcPct val="120000"/>
              </a:lnSpc>
              <a:buFont typeface="Wingdings" panose="05000000000000000000" pitchFamily="2" charset="2"/>
              <a:buChar char="ü"/>
            </a:pPr>
            <a:endParaRPr lang="tr-TR" dirty="0" smtClean="0">
              <a:latin typeface="Comic Sans MS" panose="030F0702030302020204" pitchFamily="66" charset="0"/>
            </a:endParaRPr>
          </a:p>
          <a:p>
            <a:pPr marL="285750" indent="-285750">
              <a:lnSpc>
                <a:spcPct val="120000"/>
              </a:lnSpc>
              <a:buFont typeface="Wingdings" panose="05000000000000000000" pitchFamily="2" charset="2"/>
              <a:buChar char="ü"/>
            </a:pPr>
            <a:endParaRPr lang="tr-TR" dirty="0">
              <a:latin typeface="Comic Sans MS" panose="030F0702030302020204" pitchFamily="66" charset="0"/>
            </a:endParaRPr>
          </a:p>
        </p:txBody>
      </p:sp>
      <p:sp>
        <p:nvSpPr>
          <p:cNvPr id="12" name="Oval 11"/>
          <p:cNvSpPr/>
          <p:nvPr/>
        </p:nvSpPr>
        <p:spPr>
          <a:xfrm>
            <a:off x="-324544" y="0"/>
            <a:ext cx="3384376" cy="792088"/>
          </a:xfrm>
          <a:prstGeom prst="ellipse">
            <a:avLst/>
          </a:prstGeom>
          <a:solidFill>
            <a:srgbClr val="FFFF00"/>
          </a:solidFill>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smtClean="0">
                <a:solidFill>
                  <a:schemeClr val="tx1"/>
                </a:solidFill>
                <a:latin typeface="Comic Sans MS" panose="030F0702030302020204" pitchFamily="66" charset="0"/>
              </a:rPr>
              <a:t>İÇERİK</a:t>
            </a:r>
            <a:endParaRPr lang="tr-TR" sz="2000" dirty="0">
              <a:solidFill>
                <a:schemeClr val="tx1"/>
              </a:solidFill>
              <a:latin typeface="Comic Sans MS" panose="030F0702030302020204" pitchFamily="66" charset="0"/>
            </a:endParaRPr>
          </a:p>
        </p:txBody>
      </p:sp>
      <p:sp>
        <p:nvSpPr>
          <p:cNvPr id="2" name="Metin kutusu 1"/>
          <p:cNvSpPr txBox="1"/>
          <p:nvPr/>
        </p:nvSpPr>
        <p:spPr>
          <a:xfrm>
            <a:off x="1619672" y="1222241"/>
            <a:ext cx="3697742" cy="1569660"/>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tr-TR" sz="2000" dirty="0">
                <a:latin typeface="Comic Sans MS" panose="030F0702030302020204" pitchFamily="66" charset="0"/>
              </a:rPr>
              <a:t>Faydaları Nelerdir?</a:t>
            </a:r>
          </a:p>
          <a:p>
            <a:pPr marL="285750" indent="-285750">
              <a:lnSpc>
                <a:spcPct val="120000"/>
              </a:lnSpc>
              <a:buFont typeface="Wingdings" panose="05000000000000000000" pitchFamily="2" charset="2"/>
              <a:buChar char="ü"/>
            </a:pPr>
            <a:r>
              <a:rPr lang="tr-TR" sz="2000" dirty="0">
                <a:latin typeface="Comic Sans MS" panose="030F0702030302020204" pitchFamily="66" charset="0"/>
              </a:rPr>
              <a:t>Kimlere Hazırlanır?</a:t>
            </a:r>
          </a:p>
          <a:p>
            <a:pPr marL="285750" indent="-285750">
              <a:lnSpc>
                <a:spcPct val="120000"/>
              </a:lnSpc>
              <a:buFont typeface="Wingdings" panose="05000000000000000000" pitchFamily="2" charset="2"/>
              <a:buChar char="ü"/>
            </a:pPr>
            <a:r>
              <a:rPr lang="tr-TR" sz="2000" dirty="0">
                <a:latin typeface="Comic Sans MS" panose="030F0702030302020204" pitchFamily="66" charset="0"/>
              </a:rPr>
              <a:t>Kim Hazırlar?</a:t>
            </a:r>
          </a:p>
          <a:p>
            <a:pPr marL="285750" indent="-285750">
              <a:lnSpc>
                <a:spcPct val="120000"/>
              </a:lnSpc>
              <a:buFont typeface="Wingdings" panose="05000000000000000000" pitchFamily="2" charset="2"/>
              <a:buChar char="ü"/>
            </a:pPr>
            <a:r>
              <a:rPr lang="tr-TR" sz="2000" dirty="0">
                <a:latin typeface="Comic Sans MS" panose="030F0702030302020204" pitchFamily="66" charset="0"/>
              </a:rPr>
              <a:t>Nelere Dikkat Etmeliyiz</a:t>
            </a:r>
            <a:r>
              <a:rPr lang="tr-TR" dirty="0">
                <a:latin typeface="Comic Sans MS" panose="030F0702030302020204" pitchFamily="66" charset="0"/>
              </a:rPr>
              <a:t>?</a:t>
            </a:r>
          </a:p>
        </p:txBody>
      </p:sp>
      <p:sp>
        <p:nvSpPr>
          <p:cNvPr id="3" name="Metin kutusu 2"/>
          <p:cNvSpPr txBox="1"/>
          <p:nvPr/>
        </p:nvSpPr>
        <p:spPr>
          <a:xfrm>
            <a:off x="1619672" y="3430528"/>
            <a:ext cx="7920879" cy="2954655"/>
          </a:xfrm>
          <a:prstGeom prst="rect">
            <a:avLst/>
          </a:prstGeom>
          <a:noFill/>
        </p:spPr>
        <p:txBody>
          <a:bodyPr wrap="square" rtlCol="0">
            <a:spAutoFit/>
          </a:bodyPr>
          <a:lstStyle/>
          <a:p>
            <a:pPr marL="285750" indent="-285750">
              <a:lnSpc>
                <a:spcPct val="120000"/>
              </a:lnSpc>
              <a:buFont typeface="Wingdings" panose="05000000000000000000" pitchFamily="2" charset="2"/>
              <a:buChar char="ü"/>
            </a:pPr>
            <a:r>
              <a:rPr lang="tr-TR" sz="2000" dirty="0">
                <a:latin typeface="Comic Sans MS" panose="030F0702030302020204" pitchFamily="66" charset="0"/>
              </a:rPr>
              <a:t>Kimlerden Oluşur?</a:t>
            </a:r>
          </a:p>
          <a:p>
            <a:pPr marL="285750" indent="-285750">
              <a:lnSpc>
                <a:spcPct val="120000"/>
              </a:lnSpc>
              <a:buFont typeface="Wingdings" panose="05000000000000000000" pitchFamily="2" charset="2"/>
              <a:buChar char="ü"/>
            </a:pPr>
            <a:r>
              <a:rPr lang="tr-TR" sz="2000" dirty="0">
                <a:latin typeface="Comic Sans MS" panose="030F0702030302020204" pitchFamily="66" charset="0"/>
              </a:rPr>
              <a:t>Başkanın Sorumlulukları Nelerdir?</a:t>
            </a:r>
          </a:p>
          <a:p>
            <a:pPr marL="285750" indent="-285750">
              <a:lnSpc>
                <a:spcPct val="120000"/>
              </a:lnSpc>
              <a:buFont typeface="Wingdings" panose="05000000000000000000" pitchFamily="2" charset="2"/>
              <a:buChar char="ü"/>
            </a:pPr>
            <a:r>
              <a:rPr lang="tr-TR" sz="2000" dirty="0">
                <a:latin typeface="Comic Sans MS" panose="030F0702030302020204" pitchFamily="66" charset="0"/>
              </a:rPr>
              <a:t>Anne-babanın Sorumlulukları Nelerdir?</a:t>
            </a:r>
          </a:p>
          <a:p>
            <a:pPr marL="285750" indent="-285750">
              <a:lnSpc>
                <a:spcPct val="120000"/>
              </a:lnSpc>
              <a:buFont typeface="Wingdings" panose="05000000000000000000" pitchFamily="2" charset="2"/>
              <a:buChar char="ü"/>
            </a:pPr>
            <a:r>
              <a:rPr lang="tr-TR" sz="2000" dirty="0">
                <a:latin typeface="Comic Sans MS" panose="030F0702030302020204" pitchFamily="66" charset="0"/>
              </a:rPr>
              <a:t>Rehber Öğretmen-psikolojik Danışmanın Sorumlulukları Nelerdir?</a:t>
            </a:r>
          </a:p>
          <a:p>
            <a:pPr marL="285750" indent="-285750">
              <a:lnSpc>
                <a:spcPct val="120000"/>
              </a:lnSpc>
              <a:buFont typeface="Wingdings" panose="05000000000000000000" pitchFamily="2" charset="2"/>
              <a:buChar char="ü"/>
            </a:pPr>
            <a:r>
              <a:rPr lang="tr-TR" sz="2000" dirty="0">
                <a:latin typeface="Comic Sans MS" panose="030F0702030302020204" pitchFamily="66" charset="0"/>
              </a:rPr>
              <a:t>Eğitim Programları Hazırlamakta Görevlendirilen Öğretmenin Sorumlulukları Nelerdir?</a:t>
            </a:r>
          </a:p>
          <a:p>
            <a:endParaRPr lang="tr-TR" dirty="0"/>
          </a:p>
        </p:txBody>
      </p:sp>
      <p:sp>
        <p:nvSpPr>
          <p:cNvPr id="4" name="Metin kutusu 3"/>
          <p:cNvSpPr txBox="1"/>
          <p:nvPr/>
        </p:nvSpPr>
        <p:spPr>
          <a:xfrm rot="19878774">
            <a:off x="5043448" y="1992207"/>
            <a:ext cx="4355976" cy="461665"/>
          </a:xfrm>
          <a:prstGeom prst="rect">
            <a:avLst/>
          </a:prstGeom>
          <a:noFill/>
        </p:spPr>
        <p:txBody>
          <a:bodyPr wrap="square" rtlCol="0">
            <a:spAutoFit/>
          </a:bodyPr>
          <a:lstStyle/>
          <a:p>
            <a:pPr marL="285750" indent="-285750">
              <a:buFont typeface="Wingdings" pitchFamily="2" charset="2"/>
              <a:buChar char="ü"/>
            </a:pPr>
            <a:r>
              <a:rPr lang="tr-TR" sz="2400" b="1" dirty="0" smtClean="0">
                <a:solidFill>
                  <a:srgbClr val="FF0000"/>
                </a:solidFill>
              </a:rPr>
              <a:t>BEP HAZIRLAMA SÜRECİ</a:t>
            </a:r>
            <a:endParaRPr lang="tr-TR" sz="2400" b="1" dirty="0">
              <a:solidFill>
                <a:srgbClr val="FF0000"/>
              </a:solidFill>
            </a:endParaRPr>
          </a:p>
        </p:txBody>
      </p:sp>
    </p:spTree>
    <p:extLst>
      <p:ext uri="{BB962C8B-B14F-4D97-AF65-F5344CB8AC3E}">
        <p14:creationId xmlns:p14="http://schemas.microsoft.com/office/powerpoint/2010/main" val="1162541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4" name="Oval 3"/>
          <p:cNvSpPr/>
          <p:nvPr/>
        </p:nvSpPr>
        <p:spPr>
          <a:xfrm rot="20812035">
            <a:off x="196480" y="291243"/>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Bireylerin O Andaki Performansı</a:t>
            </a:r>
            <a:endParaRPr lang="tr-TR" b="1" i="1" dirty="0"/>
          </a:p>
        </p:txBody>
      </p:sp>
      <p:sp>
        <p:nvSpPr>
          <p:cNvPr id="2" name="Metin kutusu 1"/>
          <p:cNvSpPr txBox="1"/>
          <p:nvPr/>
        </p:nvSpPr>
        <p:spPr>
          <a:xfrm>
            <a:off x="683568" y="1844824"/>
            <a:ext cx="8568952" cy="2954848"/>
          </a:xfrm>
          <a:prstGeom prst="rect">
            <a:avLst/>
          </a:prstGeom>
          <a:noFill/>
        </p:spPr>
        <p:txBody>
          <a:bodyPr wrap="square" rtlCol="0">
            <a:spAutoFit/>
          </a:bodyPr>
          <a:lstStyle/>
          <a:p>
            <a:pPr marL="742950" lvl="1" indent="-285750">
              <a:lnSpc>
                <a:spcPct val="150000"/>
              </a:lnSpc>
              <a:buFont typeface="Wingdings" pitchFamily="2" charset="2"/>
              <a:buChar char="ü"/>
            </a:pPr>
            <a:r>
              <a:rPr lang="tr-TR" dirty="0" smtClean="0">
                <a:latin typeface="Comic Sans MS" pitchFamily="66" charset="0"/>
              </a:rPr>
              <a:t>Öğrencinin </a:t>
            </a:r>
            <a:r>
              <a:rPr lang="tr-TR" dirty="0">
                <a:latin typeface="Comic Sans MS" pitchFamily="66" charset="0"/>
              </a:rPr>
              <a:t>yapabildiklerini ve yapamadıklarını belirten bilgiler</a:t>
            </a:r>
          </a:p>
          <a:p>
            <a:pPr marL="742950" lvl="1" indent="-285750">
              <a:lnSpc>
                <a:spcPct val="150000"/>
              </a:lnSpc>
              <a:buFont typeface="Wingdings" pitchFamily="2" charset="2"/>
              <a:buChar char="ü"/>
            </a:pPr>
            <a:r>
              <a:rPr lang="tr-TR" dirty="0">
                <a:latin typeface="Comic Sans MS" pitchFamily="66" charset="0"/>
              </a:rPr>
              <a:t>Öğrencinin özrünün eğitsel performansına etkisi</a:t>
            </a:r>
          </a:p>
          <a:p>
            <a:pPr marL="742950" lvl="1" indent="-285750">
              <a:lnSpc>
                <a:spcPct val="150000"/>
              </a:lnSpc>
              <a:buFont typeface="Wingdings" pitchFamily="2" charset="2"/>
              <a:buChar char="ü"/>
            </a:pPr>
            <a:r>
              <a:rPr lang="tr-TR" dirty="0">
                <a:latin typeface="Comic Sans MS" pitchFamily="66" charset="0"/>
              </a:rPr>
              <a:t>Müfredat programına katılım düzeyi</a:t>
            </a:r>
          </a:p>
          <a:p>
            <a:pPr marL="742950" lvl="1" indent="-285750">
              <a:lnSpc>
                <a:spcPct val="150000"/>
              </a:lnSpc>
              <a:buFont typeface="Wingdings" pitchFamily="2" charset="2"/>
              <a:buChar char="ü"/>
            </a:pPr>
            <a:r>
              <a:rPr lang="tr-TR" dirty="0">
                <a:latin typeface="Comic Sans MS" pitchFamily="66" charset="0"/>
              </a:rPr>
              <a:t>Öğrenci ile ilgili güncel </a:t>
            </a:r>
            <a:r>
              <a:rPr lang="tr-TR" dirty="0" smtClean="0">
                <a:latin typeface="Comic Sans MS" pitchFamily="66" charset="0"/>
              </a:rPr>
              <a:t>bilgiler bulunmalıdır. </a:t>
            </a:r>
          </a:p>
          <a:p>
            <a:pPr marL="0" lvl="1">
              <a:lnSpc>
                <a:spcPct val="150000"/>
              </a:lnSpc>
            </a:pPr>
            <a:r>
              <a:rPr lang="tr-TR" dirty="0">
                <a:latin typeface="Comic Sans MS" pitchFamily="66" charset="0"/>
              </a:rPr>
              <a:t>Bu şekilde öğrencinin akranlarına göre yapabildikleri ve yapamadıklarını açıklamada bilgi sağlar. </a:t>
            </a:r>
          </a:p>
          <a:p>
            <a:pPr>
              <a:lnSpc>
                <a:spcPct val="150000"/>
              </a:lnSpc>
            </a:pPr>
            <a:endParaRPr lang="tr-TR" dirty="0">
              <a:latin typeface="Comic Sans MS" pitchFamily="66" charset="0"/>
            </a:endParaRPr>
          </a:p>
        </p:txBody>
      </p:sp>
    </p:spTree>
    <p:extLst>
      <p:ext uri="{BB962C8B-B14F-4D97-AF65-F5344CB8AC3E}">
        <p14:creationId xmlns:p14="http://schemas.microsoft.com/office/powerpoint/2010/main" val="314791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5" name="Oval 4"/>
          <p:cNvSpPr/>
          <p:nvPr/>
        </p:nvSpPr>
        <p:spPr>
          <a:xfrm rot="20812035">
            <a:off x="75989" y="103927"/>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Uzun Dönemli Amaçlar</a:t>
            </a:r>
            <a:endParaRPr lang="tr-TR" b="1" i="1" dirty="0"/>
          </a:p>
        </p:txBody>
      </p:sp>
      <p:sp>
        <p:nvSpPr>
          <p:cNvPr id="4" name="Metin kutusu 3"/>
          <p:cNvSpPr txBox="1"/>
          <p:nvPr/>
        </p:nvSpPr>
        <p:spPr>
          <a:xfrm>
            <a:off x="971600" y="1551026"/>
            <a:ext cx="7992888" cy="3788858"/>
          </a:xfrm>
          <a:prstGeom prst="rect">
            <a:avLst/>
          </a:prstGeom>
          <a:noFill/>
        </p:spPr>
        <p:txBody>
          <a:bodyPr wrap="square" rtlCol="0">
            <a:spAutoFit/>
          </a:bodyPr>
          <a:lstStyle/>
          <a:p>
            <a:pPr>
              <a:lnSpc>
                <a:spcPct val="150000"/>
              </a:lnSpc>
            </a:pPr>
            <a:r>
              <a:rPr lang="tr-TR" dirty="0" smtClean="0">
                <a:latin typeface="Comic Sans MS" pitchFamily="66" charset="0"/>
              </a:rPr>
              <a:t>	Bireyin bir öğretim dönemi ya da bir öğretim yılı sonunda gerçekleştirilmesi istenen davranışlardır. Yıllık amaçlar da denilebilir. Uzun dönemli amaç seçiminde göz önünde bulundurmamız gerekenler;</a:t>
            </a:r>
          </a:p>
          <a:p>
            <a:pPr marL="285750" indent="-285750">
              <a:lnSpc>
                <a:spcPct val="150000"/>
              </a:lnSpc>
              <a:buFont typeface="Wingdings" pitchFamily="2" charset="2"/>
              <a:buChar char="ü"/>
            </a:pPr>
            <a:r>
              <a:rPr lang="tr-TR" dirty="0" smtClean="0">
                <a:latin typeface="Comic Sans MS" pitchFamily="66" charset="0"/>
              </a:rPr>
              <a:t>Bireyin önceki başarısı</a:t>
            </a:r>
          </a:p>
          <a:p>
            <a:pPr marL="285750" indent="-285750">
              <a:lnSpc>
                <a:spcPct val="150000"/>
              </a:lnSpc>
              <a:buFont typeface="Wingdings" pitchFamily="2" charset="2"/>
              <a:buChar char="ü"/>
            </a:pPr>
            <a:r>
              <a:rPr lang="tr-TR" dirty="0" smtClean="0">
                <a:latin typeface="Comic Sans MS" pitchFamily="66" charset="0"/>
              </a:rPr>
              <a:t>Var olan performans düzeyi</a:t>
            </a:r>
          </a:p>
          <a:p>
            <a:pPr marL="285750" indent="-285750">
              <a:lnSpc>
                <a:spcPct val="150000"/>
              </a:lnSpc>
              <a:buFont typeface="Wingdings" pitchFamily="2" charset="2"/>
              <a:buChar char="ü"/>
            </a:pPr>
            <a:r>
              <a:rPr lang="tr-TR" dirty="0" smtClean="0">
                <a:latin typeface="Comic Sans MS" pitchFamily="66" charset="0"/>
              </a:rPr>
              <a:t>Bireyin tercihleri</a:t>
            </a:r>
          </a:p>
          <a:p>
            <a:pPr marL="285750" indent="-285750">
              <a:lnSpc>
                <a:spcPct val="150000"/>
              </a:lnSpc>
              <a:buFont typeface="Wingdings" pitchFamily="2" charset="2"/>
              <a:buChar char="ü"/>
            </a:pPr>
            <a:r>
              <a:rPr lang="tr-TR" dirty="0" smtClean="0">
                <a:latin typeface="Comic Sans MS" pitchFamily="66" charset="0"/>
              </a:rPr>
              <a:t>Kazanımların uygulanabilirliği</a:t>
            </a:r>
          </a:p>
          <a:p>
            <a:pPr marL="285750" indent="-285750">
              <a:lnSpc>
                <a:spcPct val="150000"/>
              </a:lnSpc>
              <a:buFont typeface="Wingdings" pitchFamily="2" charset="2"/>
              <a:buChar char="ü"/>
            </a:pPr>
            <a:r>
              <a:rPr lang="tr-TR" dirty="0" smtClean="0">
                <a:latin typeface="Comic Sans MS" pitchFamily="66" charset="0"/>
              </a:rPr>
              <a:t>Bireyin öncelikli gereksinimleri</a:t>
            </a:r>
          </a:p>
          <a:p>
            <a:pPr marL="285750" indent="-285750">
              <a:lnSpc>
                <a:spcPct val="150000"/>
              </a:lnSpc>
              <a:buFont typeface="Wingdings" pitchFamily="2" charset="2"/>
              <a:buChar char="ü"/>
            </a:pPr>
            <a:r>
              <a:rPr lang="tr-TR" dirty="0" smtClean="0">
                <a:latin typeface="Comic Sans MS" pitchFamily="66" charset="0"/>
              </a:rPr>
              <a:t>Amaçlar için ayrılan süredir. </a:t>
            </a:r>
            <a:endParaRPr lang="tr-TR" dirty="0">
              <a:latin typeface="Comic Sans MS" pitchFamily="66" charset="0"/>
            </a:endParaRPr>
          </a:p>
        </p:txBody>
      </p:sp>
    </p:spTree>
    <p:extLst>
      <p:ext uri="{BB962C8B-B14F-4D97-AF65-F5344CB8AC3E}">
        <p14:creationId xmlns:p14="http://schemas.microsoft.com/office/powerpoint/2010/main" val="2382205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5" name="Oval 4"/>
          <p:cNvSpPr/>
          <p:nvPr/>
        </p:nvSpPr>
        <p:spPr>
          <a:xfrm rot="20812035">
            <a:off x="-19543" y="103926"/>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Uzun Dönemli Amaçlar</a:t>
            </a:r>
            <a:endParaRPr lang="tr-TR" b="1" i="1" dirty="0"/>
          </a:p>
        </p:txBody>
      </p:sp>
      <p:sp>
        <p:nvSpPr>
          <p:cNvPr id="4" name="Metin kutusu 3"/>
          <p:cNvSpPr txBox="1"/>
          <p:nvPr/>
        </p:nvSpPr>
        <p:spPr>
          <a:xfrm>
            <a:off x="1331640" y="1844824"/>
            <a:ext cx="7416824" cy="2862322"/>
          </a:xfrm>
          <a:prstGeom prst="rect">
            <a:avLst/>
          </a:prstGeom>
          <a:noFill/>
        </p:spPr>
        <p:txBody>
          <a:bodyPr wrap="square" rtlCol="0">
            <a:spAutoFit/>
          </a:bodyPr>
          <a:lstStyle/>
          <a:p>
            <a:pPr>
              <a:lnSpc>
                <a:spcPct val="150000"/>
              </a:lnSpc>
            </a:pPr>
            <a:r>
              <a:rPr lang="tr-TR" sz="2400" dirty="0" smtClean="0">
                <a:latin typeface="Comic Sans MS" pitchFamily="66" charset="0"/>
              </a:rPr>
              <a:t>Ayrıca uzun dönemli amaçlar;</a:t>
            </a:r>
          </a:p>
          <a:p>
            <a:pPr marL="742950" lvl="1" indent="-285750">
              <a:lnSpc>
                <a:spcPct val="150000"/>
              </a:lnSpc>
              <a:buFont typeface="Wingdings" pitchFamily="2" charset="2"/>
              <a:buChar char="ü"/>
            </a:pPr>
            <a:r>
              <a:rPr lang="tr-TR" sz="2400" dirty="0" smtClean="0">
                <a:latin typeface="Comic Sans MS" pitchFamily="66" charset="0"/>
              </a:rPr>
              <a:t>Amaç alanı açıkça tanımlanmalı</a:t>
            </a:r>
          </a:p>
          <a:p>
            <a:pPr marL="742950" lvl="1" indent="-285750">
              <a:lnSpc>
                <a:spcPct val="150000"/>
              </a:lnSpc>
              <a:buFont typeface="Wingdings" pitchFamily="2" charset="2"/>
              <a:buChar char="ü"/>
            </a:pPr>
            <a:r>
              <a:rPr lang="tr-TR" sz="2400" dirty="0" smtClean="0">
                <a:latin typeface="Comic Sans MS" pitchFamily="66" charset="0"/>
              </a:rPr>
              <a:t>Ölçülebilir olmalı</a:t>
            </a:r>
          </a:p>
          <a:p>
            <a:pPr marL="742950" lvl="1" indent="-285750">
              <a:lnSpc>
                <a:spcPct val="150000"/>
              </a:lnSpc>
              <a:buFont typeface="Wingdings" pitchFamily="2" charset="2"/>
              <a:buChar char="ü"/>
            </a:pPr>
            <a:r>
              <a:rPr lang="tr-TR" sz="2400" dirty="0" smtClean="0">
                <a:latin typeface="Comic Sans MS" pitchFamily="66" charset="0"/>
              </a:rPr>
              <a:t>Anlamlı olmalı</a:t>
            </a:r>
          </a:p>
          <a:p>
            <a:pPr marL="742950" lvl="1" indent="-285750">
              <a:lnSpc>
                <a:spcPct val="150000"/>
              </a:lnSpc>
              <a:buFont typeface="Wingdings" pitchFamily="2" charset="2"/>
              <a:buChar char="ü"/>
            </a:pPr>
            <a:r>
              <a:rPr lang="tr-TR" sz="2400" dirty="0" smtClean="0">
                <a:latin typeface="Comic Sans MS" pitchFamily="66" charset="0"/>
              </a:rPr>
              <a:t>Kısa dönemli amaçları kapsamalıdır.</a:t>
            </a:r>
            <a:endParaRPr lang="tr-TR" sz="2400" dirty="0">
              <a:latin typeface="Comic Sans MS" pitchFamily="66" charset="0"/>
            </a:endParaRPr>
          </a:p>
        </p:txBody>
      </p:sp>
    </p:spTree>
    <p:extLst>
      <p:ext uri="{BB962C8B-B14F-4D97-AF65-F5344CB8AC3E}">
        <p14:creationId xmlns:p14="http://schemas.microsoft.com/office/powerpoint/2010/main" val="23347558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5" name="Oval 4"/>
          <p:cNvSpPr/>
          <p:nvPr/>
        </p:nvSpPr>
        <p:spPr>
          <a:xfrm rot="20812035">
            <a:off x="-19543" y="103926"/>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Uzun Dönemli Amaçlar</a:t>
            </a:r>
            <a:endParaRPr lang="tr-TR" b="1" i="1" dirty="0"/>
          </a:p>
        </p:txBody>
      </p:sp>
      <p:sp>
        <p:nvSpPr>
          <p:cNvPr id="6" name="Metin kutusu 5"/>
          <p:cNvSpPr txBox="1"/>
          <p:nvPr/>
        </p:nvSpPr>
        <p:spPr>
          <a:xfrm>
            <a:off x="1068942" y="1772816"/>
            <a:ext cx="7488832" cy="2862322"/>
          </a:xfrm>
          <a:prstGeom prst="rect">
            <a:avLst/>
          </a:prstGeom>
          <a:noFill/>
        </p:spPr>
        <p:txBody>
          <a:bodyPr wrap="square" rtlCol="0">
            <a:spAutoFit/>
          </a:bodyPr>
          <a:lstStyle/>
          <a:p>
            <a:pPr>
              <a:lnSpc>
                <a:spcPct val="150000"/>
              </a:lnSpc>
            </a:pPr>
            <a:r>
              <a:rPr lang="tr-TR" sz="2000" dirty="0" smtClean="0">
                <a:latin typeface="Comic Sans MS" pitchFamily="66" charset="0"/>
              </a:rPr>
              <a:t>Seçilen amacın anlamlı olabilmesi için ;</a:t>
            </a:r>
          </a:p>
          <a:p>
            <a:pPr marL="285750" indent="-285750">
              <a:lnSpc>
                <a:spcPct val="150000"/>
              </a:lnSpc>
              <a:buFont typeface="Wingdings" pitchFamily="2" charset="2"/>
              <a:buChar char="ü"/>
            </a:pPr>
            <a:r>
              <a:rPr lang="tr-TR" sz="2000" dirty="0" smtClean="0">
                <a:latin typeface="Comic Sans MS" pitchFamily="66" charset="0"/>
              </a:rPr>
              <a:t>Amaç </a:t>
            </a:r>
            <a:r>
              <a:rPr lang="tr-TR" sz="2000" dirty="0">
                <a:latin typeface="Comic Sans MS" pitchFamily="66" charset="0"/>
              </a:rPr>
              <a:t>ifadesinde belirtilen beceri şu anda ve gelecek ortamlarda işe </a:t>
            </a:r>
            <a:r>
              <a:rPr lang="tr-TR" sz="2000" dirty="0" smtClean="0">
                <a:latin typeface="Comic Sans MS" pitchFamily="66" charset="0"/>
              </a:rPr>
              <a:t>yaramalıdır,</a:t>
            </a:r>
          </a:p>
          <a:p>
            <a:pPr marL="285750" indent="-285750">
              <a:lnSpc>
                <a:spcPct val="150000"/>
              </a:lnSpc>
              <a:buFont typeface="Wingdings" pitchFamily="2" charset="2"/>
              <a:buChar char="ü"/>
            </a:pPr>
            <a:r>
              <a:rPr lang="tr-TR" sz="2000" dirty="0" smtClean="0">
                <a:latin typeface="Comic Sans MS" pitchFamily="66" charset="0"/>
              </a:rPr>
              <a:t>Aile amacın başarı için önemli olduğuna inanmalıdır.</a:t>
            </a:r>
          </a:p>
          <a:p>
            <a:pPr marL="285750" indent="-285750">
              <a:lnSpc>
                <a:spcPct val="150000"/>
              </a:lnSpc>
              <a:buFont typeface="Wingdings" pitchFamily="2" charset="2"/>
              <a:buChar char="ü"/>
            </a:pPr>
            <a:r>
              <a:rPr lang="tr-TR" sz="2000" dirty="0" smtClean="0">
                <a:latin typeface="Comic Sans MS" pitchFamily="66" charset="0"/>
              </a:rPr>
              <a:t>Genel programda öğrencinin başarılı olmasına yardımcı olmalıdır.</a:t>
            </a:r>
            <a:endParaRPr lang="tr-TR" sz="2000" dirty="0">
              <a:latin typeface="Comic Sans MS" pitchFamily="66" charset="0"/>
            </a:endParaRPr>
          </a:p>
        </p:txBody>
      </p:sp>
    </p:spTree>
    <p:extLst>
      <p:ext uri="{BB962C8B-B14F-4D97-AF65-F5344CB8AC3E}">
        <p14:creationId xmlns:p14="http://schemas.microsoft.com/office/powerpoint/2010/main" val="923134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6" name="Oval 5"/>
          <p:cNvSpPr/>
          <p:nvPr/>
        </p:nvSpPr>
        <p:spPr>
          <a:xfrm rot="20812035">
            <a:off x="-19543" y="103926"/>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Uzun Dönemli Amaç Yazımı</a:t>
            </a:r>
            <a:endParaRPr lang="tr-TR" b="1" i="1" dirty="0"/>
          </a:p>
        </p:txBody>
      </p:sp>
      <p:sp>
        <p:nvSpPr>
          <p:cNvPr id="5" name="Metin kutusu 4"/>
          <p:cNvSpPr txBox="1"/>
          <p:nvPr/>
        </p:nvSpPr>
        <p:spPr>
          <a:xfrm>
            <a:off x="899592" y="1844824"/>
            <a:ext cx="8136904" cy="1426288"/>
          </a:xfrm>
          <a:prstGeom prst="rect">
            <a:avLst/>
          </a:prstGeom>
          <a:noFill/>
        </p:spPr>
        <p:txBody>
          <a:bodyPr wrap="square" rtlCol="0">
            <a:spAutoFit/>
          </a:bodyPr>
          <a:lstStyle/>
          <a:p>
            <a:pPr>
              <a:lnSpc>
                <a:spcPct val="150000"/>
              </a:lnSpc>
            </a:pPr>
            <a:r>
              <a:rPr lang="tr-TR" sz="2000" dirty="0" smtClean="0">
                <a:latin typeface="Comic Sans MS" panose="030F0702030302020204" pitchFamily="66" charset="0"/>
              </a:rPr>
              <a:t>	Amaç yazımında dikkat edilecek en önemli şey yazılan amacın ölçülebilir, gözlenebilir, açık ve anlaşılır tümceler kurmaktır.</a:t>
            </a:r>
            <a:endParaRPr lang="tr-TR" sz="2000" b="1" dirty="0" smtClean="0">
              <a:latin typeface="Comic Sans MS" panose="030F0702030302020204" pitchFamily="66" charset="0"/>
            </a:endParaRPr>
          </a:p>
          <a:p>
            <a:pPr>
              <a:lnSpc>
                <a:spcPct val="150000"/>
              </a:lnSpc>
            </a:pPr>
            <a:r>
              <a:rPr lang="tr-TR" sz="2000" b="1" dirty="0">
                <a:latin typeface="Comic Sans MS" panose="030F0702030302020204" pitchFamily="66" charset="0"/>
              </a:rPr>
              <a:t>	</a:t>
            </a:r>
            <a:endParaRPr lang="tr-TR" sz="2000" dirty="0" smtClean="0">
              <a:latin typeface="Comic Sans MS" panose="030F0702030302020204" pitchFamily="66" charset="0"/>
            </a:endParaRPr>
          </a:p>
        </p:txBody>
      </p:sp>
      <p:graphicFrame>
        <p:nvGraphicFramePr>
          <p:cNvPr id="4" name="Diyagram 3"/>
          <p:cNvGraphicFramePr/>
          <p:nvPr>
            <p:extLst>
              <p:ext uri="{D42A27DB-BD31-4B8C-83A1-F6EECF244321}">
                <p14:modId xmlns:p14="http://schemas.microsoft.com/office/powerpoint/2010/main" val="2044695343"/>
              </p:ext>
            </p:extLst>
          </p:nvPr>
        </p:nvGraphicFramePr>
        <p:xfrm>
          <a:off x="755576" y="3271112"/>
          <a:ext cx="6038448"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İletişim\AppData\Local\Microsoft\Windows\INetCache\IE\O5XJL4IH\cross-34976_6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3068960"/>
            <a:ext cx="671736" cy="1008112"/>
          </a:xfrm>
          <a:prstGeom prst="rect">
            <a:avLst/>
          </a:prstGeom>
          <a:noFill/>
          <a:extLst>
            <a:ext uri="{909E8E84-426E-40DD-AFC4-6F175D3DCCD1}">
              <a14:hiddenFill xmlns:a14="http://schemas.microsoft.com/office/drawing/2010/main">
                <a:solidFill>
                  <a:srgbClr val="FFFFFF"/>
                </a:solidFill>
              </a14:hiddenFill>
            </a:ext>
          </a:extLst>
        </p:spPr>
      </p:pic>
      <p:sp>
        <p:nvSpPr>
          <p:cNvPr id="10" name="Yuvarlatılmış Dikdörtgen 9"/>
          <p:cNvSpPr/>
          <p:nvPr/>
        </p:nvSpPr>
        <p:spPr>
          <a:xfrm>
            <a:off x="755576" y="4293096"/>
            <a:ext cx="6048672" cy="1800200"/>
          </a:xfrm>
          <a:prstGeom prst="roundRect">
            <a:avLst/>
          </a:prstGeom>
        </p:spPr>
        <p:style>
          <a:lnRef idx="2">
            <a:schemeClr val="dk1"/>
          </a:lnRef>
          <a:fillRef idx="1">
            <a:schemeClr val="lt1"/>
          </a:fillRef>
          <a:effectRef idx="0">
            <a:schemeClr val="dk1"/>
          </a:effectRef>
          <a:fontRef idx="minor">
            <a:schemeClr val="dk1"/>
          </a:fontRef>
        </p:style>
      </p:sp>
      <p:sp>
        <p:nvSpPr>
          <p:cNvPr id="12" name="Metin kutusu 11"/>
          <p:cNvSpPr txBox="1"/>
          <p:nvPr/>
        </p:nvSpPr>
        <p:spPr>
          <a:xfrm>
            <a:off x="899592" y="4437112"/>
            <a:ext cx="5760640" cy="1938992"/>
          </a:xfrm>
          <a:prstGeom prst="rect">
            <a:avLst/>
          </a:prstGeom>
          <a:noFill/>
        </p:spPr>
        <p:txBody>
          <a:bodyPr wrap="square" rtlCol="0">
            <a:spAutoFit/>
          </a:bodyPr>
          <a:lstStyle/>
          <a:p>
            <a:pPr lvl="0"/>
            <a:r>
              <a:rPr lang="tr-TR" sz="2400" b="1" dirty="0">
                <a:solidFill>
                  <a:schemeClr val="accent6"/>
                </a:solidFill>
                <a:latin typeface="Comic Sans MS" panose="030F0702030302020204" pitchFamily="66" charset="0"/>
              </a:rPr>
              <a:t>Ersin yıl sonunda okuduğu metinle ilgili metinde bulunan kişiler, zaman, yer, olayların oluş sırası ile ilgili </a:t>
            </a:r>
            <a:r>
              <a:rPr lang="tr-TR" sz="2400" b="1" dirty="0" smtClean="0">
                <a:solidFill>
                  <a:schemeClr val="accent6"/>
                </a:solidFill>
                <a:latin typeface="Comic Sans MS" panose="030F0702030302020204" pitchFamily="66" charset="0"/>
              </a:rPr>
              <a:t>sorulara doğru </a:t>
            </a:r>
            <a:r>
              <a:rPr lang="tr-TR" sz="2400" b="1" dirty="0">
                <a:solidFill>
                  <a:schemeClr val="accent6"/>
                </a:solidFill>
                <a:latin typeface="Comic Sans MS" panose="030F0702030302020204" pitchFamily="66" charset="0"/>
              </a:rPr>
              <a:t>cevap verir.</a:t>
            </a:r>
            <a:endParaRPr lang="tr-TR" sz="2400" dirty="0">
              <a:solidFill>
                <a:schemeClr val="accent6"/>
              </a:solidFill>
              <a:latin typeface="Comic Sans MS" panose="030F0702030302020204" pitchFamily="66" charset="0"/>
            </a:endParaRPr>
          </a:p>
          <a:p>
            <a:endParaRPr lang="tr-TR" sz="2400" dirty="0">
              <a:latin typeface="Comic Sans MS" panose="030F0702030302020204" pitchFamily="66" charset="0"/>
            </a:endParaRPr>
          </a:p>
        </p:txBody>
      </p:sp>
      <p:pic>
        <p:nvPicPr>
          <p:cNvPr id="1028" name="Picture 4" descr="C:\Users\İletişim\AppData\Local\Microsoft\Windows\INetCache\IE\O5XJL4IH\Kliponious-green-tick[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9187" y="4311605"/>
            <a:ext cx="1101625" cy="165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569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4" name="Teneke 3"/>
          <p:cNvSpPr/>
          <p:nvPr/>
        </p:nvSpPr>
        <p:spPr>
          <a:xfrm>
            <a:off x="735864" y="4302978"/>
            <a:ext cx="914400" cy="1128665"/>
          </a:xfrm>
          <a:prstGeom prst="can">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dirty="0">
              <a:solidFill>
                <a:schemeClr val="tx1"/>
              </a:solidFill>
            </a:endParaRPr>
          </a:p>
        </p:txBody>
      </p:sp>
      <p:sp>
        <p:nvSpPr>
          <p:cNvPr id="8" name="Teneke 7"/>
          <p:cNvSpPr/>
          <p:nvPr/>
        </p:nvSpPr>
        <p:spPr>
          <a:xfrm>
            <a:off x="1650264" y="3900673"/>
            <a:ext cx="914400" cy="1553265"/>
          </a:xfrm>
          <a:prstGeom prst="can">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9" name="Teneke 8"/>
          <p:cNvSpPr/>
          <p:nvPr/>
        </p:nvSpPr>
        <p:spPr>
          <a:xfrm>
            <a:off x="2548387" y="3546817"/>
            <a:ext cx="1107106" cy="1907121"/>
          </a:xfrm>
          <a:prstGeom prst="can">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tr-TR" dirty="0" smtClean="0"/>
              <a:t> 1.AY</a:t>
            </a:r>
            <a:endParaRPr lang="tr-TR" dirty="0"/>
          </a:p>
        </p:txBody>
      </p:sp>
      <p:sp>
        <p:nvSpPr>
          <p:cNvPr id="10" name="Teneke 9"/>
          <p:cNvSpPr/>
          <p:nvPr/>
        </p:nvSpPr>
        <p:spPr>
          <a:xfrm>
            <a:off x="3638554" y="3213058"/>
            <a:ext cx="1365494" cy="2246331"/>
          </a:xfrm>
          <a:prstGeom prst="can">
            <a:avLst/>
          </a:prstGeom>
          <a:ln>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tr-TR" dirty="0" smtClean="0"/>
              <a:t>2.AY</a:t>
            </a:r>
            <a:endParaRPr lang="tr-TR" dirty="0"/>
          </a:p>
        </p:txBody>
      </p:sp>
      <p:sp>
        <p:nvSpPr>
          <p:cNvPr id="11" name="Teneke 10"/>
          <p:cNvSpPr/>
          <p:nvPr/>
        </p:nvSpPr>
        <p:spPr>
          <a:xfrm>
            <a:off x="4885676" y="2773864"/>
            <a:ext cx="1364116" cy="2759287"/>
          </a:xfrm>
          <a:prstGeom prst="can">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tr-TR" dirty="0" smtClean="0"/>
              <a:t>3.AY</a:t>
            </a:r>
            <a:endParaRPr lang="tr-TR" dirty="0"/>
          </a:p>
        </p:txBody>
      </p:sp>
      <p:sp>
        <p:nvSpPr>
          <p:cNvPr id="12" name="Teneke 11"/>
          <p:cNvSpPr/>
          <p:nvPr/>
        </p:nvSpPr>
        <p:spPr>
          <a:xfrm>
            <a:off x="6249792" y="2136439"/>
            <a:ext cx="2012178" cy="3450805"/>
          </a:xfrm>
          <a:prstGeom prst="ca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smtClean="0"/>
              <a:t>DÖNEM SONU KAZANDIRILMASI HEDEFLENEN DAVRANIŞ</a:t>
            </a:r>
            <a:endParaRPr lang="tr-TR" dirty="0"/>
          </a:p>
        </p:txBody>
      </p:sp>
      <p:sp>
        <p:nvSpPr>
          <p:cNvPr id="6" name="Metin kutusu 5"/>
          <p:cNvSpPr txBox="1"/>
          <p:nvPr/>
        </p:nvSpPr>
        <p:spPr>
          <a:xfrm rot="20781890">
            <a:off x="879879" y="4471576"/>
            <a:ext cx="1540768" cy="923330"/>
          </a:xfrm>
          <a:prstGeom prst="rect">
            <a:avLst/>
          </a:prstGeom>
          <a:noFill/>
        </p:spPr>
        <p:txBody>
          <a:bodyPr wrap="square" rtlCol="0">
            <a:spAutoFit/>
          </a:bodyPr>
          <a:lstStyle/>
          <a:p>
            <a:pPr algn="ctr"/>
            <a:r>
              <a:rPr lang="tr-TR" b="1" dirty="0">
                <a:latin typeface="Comic Sans MS" panose="030F0702030302020204" pitchFamily="66" charset="0"/>
              </a:rPr>
              <a:t>Öğrencinin performans düzeyi</a:t>
            </a:r>
          </a:p>
        </p:txBody>
      </p:sp>
      <p:sp>
        <p:nvSpPr>
          <p:cNvPr id="13" name="Metin kutusu 12"/>
          <p:cNvSpPr txBox="1"/>
          <p:nvPr/>
        </p:nvSpPr>
        <p:spPr>
          <a:xfrm>
            <a:off x="2652235" y="3462380"/>
            <a:ext cx="899410" cy="461665"/>
          </a:xfrm>
          <a:prstGeom prst="rect">
            <a:avLst/>
          </a:prstGeom>
          <a:noFill/>
        </p:spPr>
        <p:txBody>
          <a:bodyPr wrap="square" rtlCol="0">
            <a:spAutoFit/>
          </a:bodyPr>
          <a:lstStyle/>
          <a:p>
            <a:pPr algn="ctr"/>
            <a:r>
              <a:rPr lang="tr-TR" sz="2400" b="1" dirty="0" smtClean="0"/>
              <a:t>KDA</a:t>
            </a:r>
            <a:endParaRPr lang="tr-TR" sz="2400" b="1" dirty="0"/>
          </a:p>
        </p:txBody>
      </p:sp>
      <p:sp>
        <p:nvSpPr>
          <p:cNvPr id="14" name="Metin kutusu 13"/>
          <p:cNvSpPr txBox="1"/>
          <p:nvPr/>
        </p:nvSpPr>
        <p:spPr>
          <a:xfrm>
            <a:off x="3894218" y="3172533"/>
            <a:ext cx="899410" cy="461665"/>
          </a:xfrm>
          <a:prstGeom prst="rect">
            <a:avLst/>
          </a:prstGeom>
          <a:noFill/>
        </p:spPr>
        <p:txBody>
          <a:bodyPr wrap="square" rtlCol="0">
            <a:spAutoFit/>
          </a:bodyPr>
          <a:lstStyle/>
          <a:p>
            <a:pPr algn="ctr"/>
            <a:r>
              <a:rPr lang="tr-TR" sz="2400" b="1" dirty="0" smtClean="0"/>
              <a:t>KDA</a:t>
            </a:r>
            <a:endParaRPr lang="tr-TR" sz="2400" b="1" dirty="0"/>
          </a:p>
        </p:txBody>
      </p:sp>
      <p:sp>
        <p:nvSpPr>
          <p:cNvPr id="15" name="Metin kutusu 14"/>
          <p:cNvSpPr txBox="1"/>
          <p:nvPr/>
        </p:nvSpPr>
        <p:spPr>
          <a:xfrm>
            <a:off x="5100648" y="2691459"/>
            <a:ext cx="899410" cy="461665"/>
          </a:xfrm>
          <a:prstGeom prst="rect">
            <a:avLst/>
          </a:prstGeom>
          <a:noFill/>
        </p:spPr>
        <p:txBody>
          <a:bodyPr wrap="square" rtlCol="0">
            <a:spAutoFit/>
          </a:bodyPr>
          <a:lstStyle/>
          <a:p>
            <a:pPr algn="ctr"/>
            <a:r>
              <a:rPr lang="tr-TR" sz="2400" b="1" dirty="0" smtClean="0"/>
              <a:t>KDA</a:t>
            </a:r>
            <a:endParaRPr lang="tr-TR" sz="2400" b="1" dirty="0"/>
          </a:p>
        </p:txBody>
      </p:sp>
      <p:sp>
        <p:nvSpPr>
          <p:cNvPr id="16" name="Metin kutusu 15"/>
          <p:cNvSpPr txBox="1"/>
          <p:nvPr/>
        </p:nvSpPr>
        <p:spPr>
          <a:xfrm>
            <a:off x="6810775" y="2136439"/>
            <a:ext cx="899410" cy="461665"/>
          </a:xfrm>
          <a:prstGeom prst="rect">
            <a:avLst/>
          </a:prstGeom>
          <a:noFill/>
        </p:spPr>
        <p:txBody>
          <a:bodyPr wrap="square" rtlCol="0">
            <a:spAutoFit/>
          </a:bodyPr>
          <a:lstStyle/>
          <a:p>
            <a:pPr algn="ctr"/>
            <a:r>
              <a:rPr lang="tr-TR" sz="2400" b="1" dirty="0" smtClean="0"/>
              <a:t>UDA</a:t>
            </a:r>
            <a:endParaRPr lang="tr-TR" sz="2400" b="1" dirty="0"/>
          </a:p>
        </p:txBody>
      </p:sp>
      <p:sp>
        <p:nvSpPr>
          <p:cNvPr id="18" name="Dikdörtgen 17"/>
          <p:cNvSpPr/>
          <p:nvPr/>
        </p:nvSpPr>
        <p:spPr>
          <a:xfrm>
            <a:off x="200148" y="908720"/>
            <a:ext cx="8061822" cy="523220"/>
          </a:xfrm>
          <a:prstGeom prst="rect">
            <a:avLst/>
          </a:prstGeom>
          <a:noFill/>
        </p:spPr>
        <p:txBody>
          <a:bodyPr wrap="none" lIns="91440" tIns="45720" rIns="91440" bIns="45720">
            <a:spAutoFit/>
          </a:bodyPr>
          <a:lstStyle/>
          <a:p>
            <a:pPr algn="ctr"/>
            <a:r>
              <a:rPr lang="tr-T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KISA DÖNEMLİ AMAÇ UZUN DÖNEMLİ AMAÇ İLİŞKİSİ</a:t>
            </a:r>
            <a:endParaRPr lang="tr-TR"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44265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6" name="Oval 5"/>
          <p:cNvSpPr/>
          <p:nvPr/>
        </p:nvSpPr>
        <p:spPr>
          <a:xfrm rot="20812035">
            <a:off x="-19543" y="103926"/>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Kısa Dönemli Amaç</a:t>
            </a:r>
            <a:endParaRPr lang="tr-TR" b="1" i="1" dirty="0"/>
          </a:p>
        </p:txBody>
      </p:sp>
      <p:sp>
        <p:nvSpPr>
          <p:cNvPr id="8" name="Metin kutusu 7"/>
          <p:cNvSpPr txBox="1"/>
          <p:nvPr/>
        </p:nvSpPr>
        <p:spPr>
          <a:xfrm>
            <a:off x="251520" y="1844824"/>
            <a:ext cx="9001000" cy="2308324"/>
          </a:xfrm>
          <a:prstGeom prst="rect">
            <a:avLst/>
          </a:prstGeom>
          <a:noFill/>
        </p:spPr>
        <p:txBody>
          <a:bodyPr wrap="square" rtlCol="0">
            <a:spAutoFit/>
          </a:bodyPr>
          <a:lstStyle/>
          <a:p>
            <a:pPr>
              <a:lnSpc>
                <a:spcPct val="150000"/>
              </a:lnSpc>
            </a:pPr>
            <a:r>
              <a:rPr lang="tr-TR" sz="2400" dirty="0" smtClean="0">
                <a:latin typeface="Comic Sans MS" panose="030F0702030302020204" pitchFamily="66" charset="0"/>
              </a:rPr>
              <a:t>	Öğrencinin var olan </a:t>
            </a:r>
            <a:r>
              <a:rPr lang="tr-TR" sz="2400" dirty="0">
                <a:latin typeface="Comic Sans MS" panose="030F0702030302020204" pitchFamily="66" charset="0"/>
              </a:rPr>
              <a:t>performans düzeyi ile uzun dönemli amaç arasında kalan ve daha kısa sürede gerçekleştirilen alt amaçlardır</a:t>
            </a:r>
            <a:r>
              <a:rPr lang="tr-TR" sz="2400" dirty="0" smtClean="0">
                <a:latin typeface="Comic Sans MS" panose="030F0702030302020204" pitchFamily="66" charset="0"/>
              </a:rPr>
              <a:t>. Bu </a:t>
            </a:r>
            <a:r>
              <a:rPr lang="tr-TR" sz="2400" dirty="0">
                <a:latin typeface="Comic Sans MS" panose="030F0702030302020204" pitchFamily="66" charset="0"/>
              </a:rPr>
              <a:t>amaçlar özel ve </a:t>
            </a:r>
            <a:r>
              <a:rPr lang="tr-TR" sz="2400" dirty="0" smtClean="0">
                <a:latin typeface="Comic Sans MS" panose="030F0702030302020204" pitchFamily="66" charset="0"/>
              </a:rPr>
              <a:t>ayrıntılıdır. Ölçülebilir </a:t>
            </a:r>
            <a:r>
              <a:rPr lang="tr-TR" sz="2400" dirty="0">
                <a:latin typeface="Comic Sans MS" panose="030F0702030302020204" pitchFamily="66" charset="0"/>
              </a:rPr>
              <a:t>ve gözlenebilir amaçlardır</a:t>
            </a:r>
            <a:r>
              <a:rPr lang="tr-TR" sz="2400" dirty="0" smtClean="0">
                <a:latin typeface="Comic Sans MS" panose="030F0702030302020204" pitchFamily="66" charset="0"/>
              </a:rPr>
              <a:t>.</a:t>
            </a:r>
            <a:endParaRPr lang="tr-TR" sz="2400" dirty="0">
              <a:latin typeface="Comic Sans MS" panose="030F0702030302020204" pitchFamily="66" charset="0"/>
            </a:endParaRPr>
          </a:p>
        </p:txBody>
      </p:sp>
    </p:spTree>
    <p:extLst>
      <p:ext uri="{BB962C8B-B14F-4D97-AF65-F5344CB8AC3E}">
        <p14:creationId xmlns:p14="http://schemas.microsoft.com/office/powerpoint/2010/main" val="565291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6" name="Oval 5"/>
          <p:cNvSpPr/>
          <p:nvPr/>
        </p:nvSpPr>
        <p:spPr>
          <a:xfrm rot="20812035">
            <a:off x="-19543" y="103926"/>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Kısa Dönemli Amaç</a:t>
            </a:r>
            <a:endParaRPr lang="tr-TR" b="1" i="1" dirty="0"/>
          </a:p>
        </p:txBody>
      </p:sp>
      <p:sp>
        <p:nvSpPr>
          <p:cNvPr id="8" name="Metin kutusu 7"/>
          <p:cNvSpPr txBox="1"/>
          <p:nvPr/>
        </p:nvSpPr>
        <p:spPr>
          <a:xfrm>
            <a:off x="251520" y="1412776"/>
            <a:ext cx="9001000" cy="3970318"/>
          </a:xfrm>
          <a:prstGeom prst="rect">
            <a:avLst/>
          </a:prstGeom>
          <a:noFill/>
        </p:spPr>
        <p:txBody>
          <a:bodyPr wrap="square" rtlCol="0">
            <a:spAutoFit/>
          </a:bodyPr>
          <a:lstStyle/>
          <a:p>
            <a:pPr>
              <a:lnSpc>
                <a:spcPct val="150000"/>
              </a:lnSpc>
            </a:pPr>
            <a:r>
              <a:rPr lang="tr-TR" sz="2400" dirty="0" smtClean="0">
                <a:latin typeface="Comic Sans MS" panose="030F0702030302020204" pitchFamily="66" charset="0"/>
              </a:rPr>
              <a:t>	Kısa dönemli amaç yazarken sorulması gereken sorular şunlardır;</a:t>
            </a:r>
          </a:p>
          <a:p>
            <a:pPr marL="800100" lvl="1" indent="-342900">
              <a:lnSpc>
                <a:spcPct val="150000"/>
              </a:lnSpc>
              <a:buFont typeface="Wingdings" panose="05000000000000000000" pitchFamily="2" charset="2"/>
              <a:buChar char="ü"/>
            </a:pPr>
            <a:r>
              <a:rPr lang="tr-TR" sz="2400" dirty="0" smtClean="0">
                <a:latin typeface="Comic Sans MS" panose="030F0702030302020204" pitchFamily="66" charset="0"/>
              </a:rPr>
              <a:t>Birey </a:t>
            </a:r>
            <a:r>
              <a:rPr lang="tr-TR" sz="2400" dirty="0">
                <a:latin typeface="Comic Sans MS" panose="030F0702030302020204" pitchFamily="66" charset="0"/>
              </a:rPr>
              <a:t>şu anki performans düzeyinden UDA’lara ulaşabilmesi </a:t>
            </a:r>
            <a:r>
              <a:rPr lang="tr-TR" sz="2400" dirty="0" smtClean="0">
                <a:latin typeface="Comic Sans MS" panose="030F0702030302020204" pitchFamily="66" charset="0"/>
              </a:rPr>
              <a:t>için </a:t>
            </a:r>
            <a:r>
              <a:rPr lang="tr-TR" sz="2400" dirty="0">
                <a:latin typeface="Comic Sans MS" panose="030F0702030302020204" pitchFamily="66" charset="0"/>
              </a:rPr>
              <a:t>hangi aşamaları yerine </a:t>
            </a:r>
            <a:r>
              <a:rPr lang="tr-TR" sz="2400" dirty="0" smtClean="0">
                <a:latin typeface="Comic Sans MS" panose="030F0702030302020204" pitchFamily="66" charset="0"/>
              </a:rPr>
              <a:t>getirmelidir?</a:t>
            </a:r>
            <a:endParaRPr lang="tr-TR" sz="2400" dirty="0">
              <a:latin typeface="Comic Sans MS" panose="030F0702030302020204" pitchFamily="66" charset="0"/>
            </a:endParaRPr>
          </a:p>
          <a:p>
            <a:pPr marL="800100" lvl="1" indent="-342900">
              <a:lnSpc>
                <a:spcPct val="150000"/>
              </a:lnSpc>
              <a:buFont typeface="Wingdings" panose="05000000000000000000" pitchFamily="2" charset="2"/>
              <a:buChar char="ü"/>
            </a:pPr>
            <a:r>
              <a:rPr lang="tr-TR" sz="2400" dirty="0" smtClean="0">
                <a:latin typeface="Comic Sans MS" panose="030F0702030302020204" pitchFamily="66" charset="0"/>
              </a:rPr>
              <a:t>Amaçlara </a:t>
            </a:r>
            <a:r>
              <a:rPr lang="tr-TR" sz="2400" dirty="0">
                <a:latin typeface="Comic Sans MS" panose="030F0702030302020204" pitchFamily="66" charset="0"/>
              </a:rPr>
              <a:t>ulaşmak için temel kilometre taşlan nelerdir? </a:t>
            </a:r>
            <a:endParaRPr lang="tr-TR" sz="2400" dirty="0" smtClean="0">
              <a:latin typeface="Comic Sans MS" panose="030F0702030302020204" pitchFamily="66" charset="0"/>
            </a:endParaRPr>
          </a:p>
          <a:p>
            <a:pPr>
              <a:lnSpc>
                <a:spcPct val="150000"/>
              </a:lnSpc>
            </a:pPr>
            <a:r>
              <a:rPr lang="tr-TR" sz="2400" dirty="0">
                <a:latin typeface="Comic Sans MS" panose="030F0702030302020204" pitchFamily="66" charset="0"/>
              </a:rPr>
              <a:t>	</a:t>
            </a:r>
            <a:endParaRPr lang="tr-TR" sz="2400" dirty="0" smtClean="0">
              <a:latin typeface="Comic Sans MS" panose="030F0702030302020204" pitchFamily="66" charset="0"/>
            </a:endParaRPr>
          </a:p>
          <a:p>
            <a:pPr>
              <a:lnSpc>
                <a:spcPct val="150000"/>
              </a:lnSpc>
            </a:pPr>
            <a:r>
              <a:rPr lang="tr-TR" sz="2400" dirty="0" smtClean="0">
                <a:latin typeface="Comic Sans MS" panose="030F0702030302020204" pitchFamily="66" charset="0"/>
              </a:rPr>
              <a:t>	</a:t>
            </a:r>
            <a:endParaRPr lang="tr-TR" sz="2400" dirty="0">
              <a:latin typeface="Comic Sans MS" panose="030F0702030302020204" pitchFamily="66" charset="0"/>
            </a:endParaRPr>
          </a:p>
        </p:txBody>
      </p:sp>
    </p:spTree>
    <p:extLst>
      <p:ext uri="{BB962C8B-B14F-4D97-AF65-F5344CB8AC3E}">
        <p14:creationId xmlns:p14="http://schemas.microsoft.com/office/powerpoint/2010/main" val="2273813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6" name="Oval 5"/>
          <p:cNvSpPr/>
          <p:nvPr/>
        </p:nvSpPr>
        <p:spPr>
          <a:xfrm rot="20812035">
            <a:off x="92101" y="150954"/>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Kısa Dönemli Amaçların Ögeleri</a:t>
            </a:r>
            <a:endParaRPr lang="tr-TR" b="1" i="1" dirty="0"/>
          </a:p>
        </p:txBody>
      </p:sp>
      <p:sp>
        <p:nvSpPr>
          <p:cNvPr id="8" name="Metin kutusu 7"/>
          <p:cNvSpPr txBox="1"/>
          <p:nvPr/>
        </p:nvSpPr>
        <p:spPr>
          <a:xfrm>
            <a:off x="611560" y="1555902"/>
            <a:ext cx="7946214" cy="5119607"/>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tr-TR" sz="2000" dirty="0" smtClean="0">
                <a:solidFill>
                  <a:srgbClr val="FF0000"/>
                </a:solidFill>
                <a:latin typeface="Comic Sans MS" panose="030F0702030302020204" pitchFamily="66" charset="0"/>
              </a:rPr>
              <a:t>	Birey</a:t>
            </a:r>
          </a:p>
          <a:p>
            <a:pPr lvl="2">
              <a:lnSpc>
                <a:spcPct val="150000"/>
              </a:lnSpc>
            </a:pPr>
            <a:r>
              <a:rPr lang="tr-TR" sz="2000" dirty="0" smtClean="0">
                <a:solidFill>
                  <a:srgbClr val="FF0000"/>
                </a:solidFill>
                <a:latin typeface="Comic Sans MS" panose="030F0702030302020204" pitchFamily="66" charset="0"/>
              </a:rPr>
              <a:t>BEP’te kısa dönemli amaç yazarken muhakkak isim yazılmalıdır.</a:t>
            </a:r>
            <a:endParaRPr lang="tr-TR" sz="2000" dirty="0" smtClean="0">
              <a:solidFill>
                <a:srgbClr val="002060"/>
              </a:solidFill>
              <a:latin typeface="Comic Sans MS" panose="030F0702030302020204" pitchFamily="66" charset="0"/>
            </a:endParaRPr>
          </a:p>
          <a:p>
            <a:pPr marL="342900" indent="-342900">
              <a:lnSpc>
                <a:spcPct val="150000"/>
              </a:lnSpc>
              <a:buFont typeface="Wingdings" panose="05000000000000000000" pitchFamily="2" charset="2"/>
              <a:buChar char="ü"/>
            </a:pPr>
            <a:r>
              <a:rPr lang="tr-TR" sz="2000" dirty="0">
                <a:solidFill>
                  <a:srgbClr val="002060"/>
                </a:solidFill>
                <a:latin typeface="Comic Sans MS" panose="030F0702030302020204" pitchFamily="66" charset="0"/>
              </a:rPr>
              <a:t>	</a:t>
            </a:r>
            <a:r>
              <a:rPr lang="tr-TR" sz="2000" dirty="0" smtClean="0">
                <a:solidFill>
                  <a:srgbClr val="00B050"/>
                </a:solidFill>
                <a:latin typeface="Comic Sans MS" panose="030F0702030302020204" pitchFamily="66" charset="0"/>
              </a:rPr>
              <a:t>Koşul</a:t>
            </a:r>
          </a:p>
          <a:p>
            <a:pPr lvl="2">
              <a:lnSpc>
                <a:spcPct val="150000"/>
              </a:lnSpc>
            </a:pPr>
            <a:r>
              <a:rPr lang="tr-TR" sz="2000" dirty="0" smtClean="0">
                <a:solidFill>
                  <a:srgbClr val="00B050"/>
                </a:solidFill>
                <a:latin typeface="Comic Sans MS" panose="030F0702030302020204" pitchFamily="66" charset="0"/>
              </a:rPr>
              <a:t>İstenilen davranışın hangi koşullarda gerçekleşeceği yazılır.</a:t>
            </a:r>
            <a:endParaRPr lang="tr-TR" sz="2000" dirty="0" smtClean="0">
              <a:solidFill>
                <a:srgbClr val="002060"/>
              </a:solidFill>
              <a:latin typeface="Comic Sans MS" panose="030F0702030302020204" pitchFamily="66" charset="0"/>
            </a:endParaRPr>
          </a:p>
          <a:p>
            <a:pPr marL="342900" indent="-342900">
              <a:lnSpc>
                <a:spcPct val="150000"/>
              </a:lnSpc>
              <a:buFont typeface="Wingdings" panose="05000000000000000000" pitchFamily="2" charset="2"/>
              <a:buChar char="ü"/>
            </a:pPr>
            <a:r>
              <a:rPr lang="tr-TR" sz="2000" dirty="0">
                <a:solidFill>
                  <a:srgbClr val="002060"/>
                </a:solidFill>
                <a:latin typeface="Comic Sans MS" panose="030F0702030302020204" pitchFamily="66" charset="0"/>
              </a:rPr>
              <a:t>	</a:t>
            </a:r>
            <a:r>
              <a:rPr lang="tr-TR" sz="2000" dirty="0" smtClean="0">
                <a:solidFill>
                  <a:srgbClr val="0070C0"/>
                </a:solidFill>
                <a:latin typeface="Comic Sans MS" panose="030F0702030302020204" pitchFamily="66" charset="0"/>
              </a:rPr>
              <a:t>Ölçüt</a:t>
            </a:r>
          </a:p>
          <a:p>
            <a:pPr lvl="2">
              <a:lnSpc>
                <a:spcPct val="150000"/>
              </a:lnSpc>
            </a:pPr>
            <a:r>
              <a:rPr lang="tr-TR" sz="2000" dirty="0" smtClean="0">
                <a:solidFill>
                  <a:srgbClr val="0070C0"/>
                </a:solidFill>
                <a:latin typeface="Comic Sans MS" panose="030F0702030302020204" pitchFamily="66" charset="0"/>
              </a:rPr>
              <a:t>Davranışın kaç defa da gerçekleşeceğinin ölçütü yazılır.</a:t>
            </a:r>
            <a:endParaRPr lang="tr-TR" sz="2000" dirty="0" smtClean="0">
              <a:solidFill>
                <a:srgbClr val="002060"/>
              </a:solidFill>
              <a:latin typeface="Comic Sans MS" panose="030F0702030302020204" pitchFamily="66" charset="0"/>
            </a:endParaRPr>
          </a:p>
          <a:p>
            <a:pPr marL="342900" indent="-342900">
              <a:lnSpc>
                <a:spcPct val="150000"/>
              </a:lnSpc>
              <a:buFont typeface="Wingdings" panose="05000000000000000000" pitchFamily="2" charset="2"/>
              <a:buChar char="ü"/>
            </a:pPr>
            <a:r>
              <a:rPr lang="tr-TR" sz="2000" dirty="0">
                <a:solidFill>
                  <a:srgbClr val="002060"/>
                </a:solidFill>
                <a:latin typeface="Comic Sans MS" panose="030F0702030302020204" pitchFamily="66" charset="0"/>
              </a:rPr>
              <a:t>	</a:t>
            </a:r>
            <a:r>
              <a:rPr lang="tr-TR" sz="2000" dirty="0" smtClean="0">
                <a:solidFill>
                  <a:srgbClr val="002060"/>
                </a:solidFill>
                <a:latin typeface="Comic Sans MS" panose="030F0702030302020204" pitchFamily="66" charset="0"/>
              </a:rPr>
              <a:t>Davranış</a:t>
            </a:r>
          </a:p>
          <a:p>
            <a:pPr>
              <a:lnSpc>
                <a:spcPct val="150000"/>
              </a:lnSpc>
            </a:pPr>
            <a:r>
              <a:rPr lang="tr-TR" sz="2000" dirty="0">
                <a:solidFill>
                  <a:srgbClr val="002060"/>
                </a:solidFill>
                <a:latin typeface="Comic Sans MS" panose="030F0702030302020204" pitchFamily="66" charset="0"/>
              </a:rPr>
              <a:t>	</a:t>
            </a:r>
            <a:endParaRPr lang="tr-TR" sz="2000" dirty="0" smtClean="0">
              <a:solidFill>
                <a:srgbClr val="002060"/>
              </a:solidFill>
              <a:latin typeface="Comic Sans MS" panose="030F0702030302020204" pitchFamily="66" charset="0"/>
            </a:endParaRPr>
          </a:p>
          <a:p>
            <a:pPr>
              <a:lnSpc>
                <a:spcPct val="150000"/>
              </a:lnSpc>
            </a:pPr>
            <a:r>
              <a:rPr lang="tr-TR" sz="2000" dirty="0" smtClean="0">
                <a:latin typeface="Comic Sans MS" panose="030F0702030302020204" pitchFamily="66" charset="0"/>
              </a:rPr>
              <a:t>	</a:t>
            </a:r>
            <a:endParaRPr lang="tr-TR" sz="2000" dirty="0">
              <a:latin typeface="Comic Sans MS" panose="030F0702030302020204" pitchFamily="66" charset="0"/>
            </a:endParaRPr>
          </a:p>
        </p:txBody>
      </p:sp>
    </p:spTree>
    <p:extLst>
      <p:ext uri="{BB962C8B-B14F-4D97-AF65-F5344CB8AC3E}">
        <p14:creationId xmlns:p14="http://schemas.microsoft.com/office/powerpoint/2010/main" val="1456324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8" name="Oval 7"/>
          <p:cNvSpPr/>
          <p:nvPr/>
        </p:nvSpPr>
        <p:spPr>
          <a:xfrm rot="20812035">
            <a:off x="92101" y="150954"/>
            <a:ext cx="2966992"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Kısa Dönemli Amaç Yazımı</a:t>
            </a:r>
            <a:endParaRPr lang="tr-TR" b="1" i="1" dirty="0"/>
          </a:p>
        </p:txBody>
      </p:sp>
      <p:grpSp>
        <p:nvGrpSpPr>
          <p:cNvPr id="9" name="Grup 8"/>
          <p:cNvGrpSpPr/>
          <p:nvPr/>
        </p:nvGrpSpPr>
        <p:grpSpPr>
          <a:xfrm>
            <a:off x="1552776" y="1772816"/>
            <a:ext cx="6038448" cy="575639"/>
            <a:chOff x="0" y="4567"/>
            <a:chExt cx="6038448" cy="575639"/>
          </a:xfrm>
        </p:grpSpPr>
        <p:sp>
          <p:nvSpPr>
            <p:cNvPr id="10" name="Yuvarlatılmış Dikdörtgen 9"/>
            <p:cNvSpPr/>
            <p:nvPr/>
          </p:nvSpPr>
          <p:spPr>
            <a:xfrm>
              <a:off x="0" y="4567"/>
              <a:ext cx="6038448" cy="575639"/>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Yuvarlatılmış Dikdörtgen 4"/>
            <p:cNvSpPr/>
            <p:nvPr/>
          </p:nvSpPr>
          <p:spPr>
            <a:xfrm>
              <a:off x="28100" y="32667"/>
              <a:ext cx="5982248" cy="519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dirty="0" smtClean="0">
                  <a:solidFill>
                    <a:srgbClr val="FF0000"/>
                  </a:solidFill>
                </a:rPr>
                <a:t>Burak </a:t>
              </a:r>
              <a:r>
                <a:rPr lang="tr-TR" sz="2400" b="1" kern="1200" dirty="0" smtClean="0">
                  <a:solidFill>
                    <a:srgbClr val="FF0000"/>
                  </a:solidFill>
                </a:rPr>
                <a:t> 1 ile 10 arasındaki sayıları öğrenir.</a:t>
              </a:r>
              <a:endParaRPr lang="tr-TR" sz="2400" kern="1200" dirty="0">
                <a:solidFill>
                  <a:srgbClr val="FF0000"/>
                </a:solidFill>
              </a:endParaRPr>
            </a:p>
          </p:txBody>
        </p:sp>
      </p:grpSp>
      <p:grpSp>
        <p:nvGrpSpPr>
          <p:cNvPr id="13" name="Grup 12"/>
          <p:cNvGrpSpPr/>
          <p:nvPr/>
        </p:nvGrpSpPr>
        <p:grpSpPr>
          <a:xfrm>
            <a:off x="1552776" y="3751027"/>
            <a:ext cx="6038448" cy="587431"/>
            <a:chOff x="0" y="4567"/>
            <a:chExt cx="6038448" cy="587431"/>
          </a:xfrm>
        </p:grpSpPr>
        <p:sp>
          <p:nvSpPr>
            <p:cNvPr id="14" name="Yuvarlatılmış Dikdörtgen 13"/>
            <p:cNvSpPr/>
            <p:nvPr/>
          </p:nvSpPr>
          <p:spPr>
            <a:xfrm>
              <a:off x="0" y="4567"/>
              <a:ext cx="6038448" cy="575639"/>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Yuvarlatılmış Dikdörtgen 4"/>
            <p:cNvSpPr/>
            <p:nvPr/>
          </p:nvSpPr>
          <p:spPr>
            <a:xfrm>
              <a:off x="56200" y="72559"/>
              <a:ext cx="5982248" cy="519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dirty="0" smtClean="0">
                  <a:solidFill>
                    <a:srgbClr val="FF0000"/>
                  </a:solidFill>
                </a:rPr>
                <a:t>Ali metni okur ve yazar</a:t>
              </a:r>
              <a:endParaRPr lang="tr-TR" sz="2400" kern="1200" dirty="0">
                <a:solidFill>
                  <a:srgbClr val="FF0000"/>
                </a:solidFill>
              </a:endParaRPr>
            </a:p>
          </p:txBody>
        </p:sp>
      </p:grpSp>
      <p:grpSp>
        <p:nvGrpSpPr>
          <p:cNvPr id="16" name="Grup 15"/>
          <p:cNvGrpSpPr/>
          <p:nvPr/>
        </p:nvGrpSpPr>
        <p:grpSpPr>
          <a:xfrm>
            <a:off x="1552776" y="2778947"/>
            <a:ext cx="6038448" cy="587431"/>
            <a:chOff x="0" y="4567"/>
            <a:chExt cx="6038448" cy="587431"/>
          </a:xfrm>
        </p:grpSpPr>
        <p:sp>
          <p:nvSpPr>
            <p:cNvPr id="17" name="Yuvarlatılmış Dikdörtgen 16"/>
            <p:cNvSpPr/>
            <p:nvPr/>
          </p:nvSpPr>
          <p:spPr>
            <a:xfrm>
              <a:off x="0" y="4567"/>
              <a:ext cx="6038448" cy="575639"/>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Yuvarlatılmış Dikdörtgen 4"/>
            <p:cNvSpPr/>
            <p:nvPr/>
          </p:nvSpPr>
          <p:spPr>
            <a:xfrm>
              <a:off x="56200" y="72559"/>
              <a:ext cx="5982248" cy="519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dirty="0" smtClean="0">
                  <a:solidFill>
                    <a:srgbClr val="FF0000"/>
                  </a:solidFill>
                </a:rPr>
                <a:t>Samet yeşil  renkteki boncuğu kalem ile eşler</a:t>
              </a:r>
              <a:endParaRPr lang="tr-TR" sz="2400" kern="1200" dirty="0">
                <a:solidFill>
                  <a:srgbClr val="FF0000"/>
                </a:solidFill>
              </a:endParaRPr>
            </a:p>
          </p:txBody>
        </p:sp>
      </p:grpSp>
      <p:grpSp>
        <p:nvGrpSpPr>
          <p:cNvPr id="19" name="Grup 18"/>
          <p:cNvGrpSpPr/>
          <p:nvPr/>
        </p:nvGrpSpPr>
        <p:grpSpPr>
          <a:xfrm>
            <a:off x="1552776" y="4581128"/>
            <a:ext cx="6038448" cy="587431"/>
            <a:chOff x="0" y="4567"/>
            <a:chExt cx="6038448" cy="587431"/>
          </a:xfrm>
        </p:grpSpPr>
        <p:sp>
          <p:nvSpPr>
            <p:cNvPr id="20" name="Yuvarlatılmış Dikdörtgen 19"/>
            <p:cNvSpPr/>
            <p:nvPr/>
          </p:nvSpPr>
          <p:spPr>
            <a:xfrm>
              <a:off x="0" y="4567"/>
              <a:ext cx="6038448" cy="575639"/>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Yuvarlatılmış Dikdörtgen 4"/>
            <p:cNvSpPr/>
            <p:nvPr/>
          </p:nvSpPr>
          <p:spPr>
            <a:xfrm>
              <a:off x="56200" y="72559"/>
              <a:ext cx="5982248" cy="519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dirty="0" smtClean="0">
                  <a:solidFill>
                    <a:srgbClr val="FF0000"/>
                  </a:solidFill>
                </a:rPr>
                <a:t>Gizem okuduğu metni anlar.</a:t>
              </a:r>
              <a:endParaRPr lang="tr-TR" sz="2400" kern="1200" dirty="0">
                <a:solidFill>
                  <a:srgbClr val="FF0000"/>
                </a:solidFill>
              </a:endParaRPr>
            </a:p>
          </p:txBody>
        </p:sp>
      </p:grpSp>
      <p:grpSp>
        <p:nvGrpSpPr>
          <p:cNvPr id="22" name="Grup 21"/>
          <p:cNvGrpSpPr/>
          <p:nvPr/>
        </p:nvGrpSpPr>
        <p:grpSpPr>
          <a:xfrm>
            <a:off x="1552776" y="5577448"/>
            <a:ext cx="6038448" cy="587431"/>
            <a:chOff x="0" y="4567"/>
            <a:chExt cx="6038448" cy="587431"/>
          </a:xfrm>
        </p:grpSpPr>
        <p:sp>
          <p:nvSpPr>
            <p:cNvPr id="23" name="Yuvarlatılmış Dikdörtgen 22"/>
            <p:cNvSpPr/>
            <p:nvPr/>
          </p:nvSpPr>
          <p:spPr>
            <a:xfrm>
              <a:off x="0" y="4567"/>
              <a:ext cx="6038448" cy="575639"/>
            </a:xfrm>
            <a:prstGeom prst="roundRect">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tr-TR" dirty="0"/>
            </a:p>
          </p:txBody>
        </p:sp>
        <p:sp>
          <p:nvSpPr>
            <p:cNvPr id="24" name="Yuvarlatılmış Dikdörtgen 4"/>
            <p:cNvSpPr/>
            <p:nvPr/>
          </p:nvSpPr>
          <p:spPr>
            <a:xfrm>
              <a:off x="56200" y="72559"/>
              <a:ext cx="5982248" cy="51943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b="1" dirty="0" smtClean="0">
                  <a:solidFill>
                    <a:srgbClr val="FF0000"/>
                  </a:solidFill>
                </a:rPr>
                <a:t>Salih konuşmayı bilir.</a:t>
              </a:r>
              <a:endParaRPr lang="tr-TR" sz="2400" kern="1200" dirty="0">
                <a:solidFill>
                  <a:srgbClr val="FF0000"/>
                </a:solidFill>
              </a:endParaRPr>
            </a:p>
          </p:txBody>
        </p:sp>
      </p:grpSp>
    </p:spTree>
    <p:extLst>
      <p:ext uri="{BB962C8B-B14F-4D97-AF65-F5344CB8AC3E}">
        <p14:creationId xmlns:p14="http://schemas.microsoft.com/office/powerpoint/2010/main" val="10974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8" name="Metin kutusu 7"/>
          <p:cNvSpPr txBox="1"/>
          <p:nvPr/>
        </p:nvSpPr>
        <p:spPr>
          <a:xfrm>
            <a:off x="1115616" y="1412776"/>
            <a:ext cx="8028384" cy="4247317"/>
          </a:xfrm>
          <a:prstGeom prst="rect">
            <a:avLst/>
          </a:prstGeom>
          <a:noFill/>
        </p:spPr>
        <p:txBody>
          <a:bodyPr wrap="square" rtlCol="0">
            <a:spAutoFit/>
          </a:bodyPr>
          <a:lstStyle/>
          <a:p>
            <a:pPr>
              <a:lnSpc>
                <a:spcPct val="150000"/>
              </a:lnSpc>
            </a:pPr>
            <a:r>
              <a:rPr lang="tr-TR" sz="2000" b="1" dirty="0" smtClean="0">
                <a:latin typeface="Comic Sans MS" panose="030F0702030302020204" pitchFamily="66" charset="0"/>
              </a:rPr>
              <a:t> Öğrencinin yerleştirildiği kuruma; eğitsel tanılama, izleme ve değerlendirme ekibi tarafından hazırlanmış olan ayrıntılı dosya iletilmiştir. Bu dosyada; öğrencinin yaşı, yetersizliği, tüm gelişim ve disiplin alanlarında neler yapabildiğini gösteren değerlendirme çizelgesi, bireyin gereksinimleri ve gereksinim öncelikleri, sunulacak olan destek hizmetleri de içeren yöneltme raporu bulunur. BEP geliştirme birimi, bunu temel alarak BEP dosyasını oluşturur, bireyselleştirilmiş eğitim programlarını hazırlar.</a:t>
            </a:r>
            <a:endParaRPr lang="tr-TR" sz="2000" b="1" dirty="0">
              <a:latin typeface="Comic Sans MS" panose="030F0702030302020204" pitchFamily="66" charset="0"/>
            </a:endParaRPr>
          </a:p>
        </p:txBody>
      </p:sp>
      <p:sp>
        <p:nvSpPr>
          <p:cNvPr id="9" name="Oval 8"/>
          <p:cNvSpPr/>
          <p:nvPr/>
        </p:nvSpPr>
        <p:spPr>
          <a:xfrm>
            <a:off x="-186952" y="150676"/>
            <a:ext cx="4464496" cy="1244040"/>
          </a:xfrm>
          <a:prstGeom prst="ellipse">
            <a:avLst/>
          </a:prstGeom>
          <a:solidFill>
            <a:srgbClr val="FFFF00"/>
          </a:solidFill>
          <a:scene3d>
            <a:camera prst="isometricOffAxis1Right"/>
            <a:lightRig rig="threePt" dir="t"/>
          </a:scene3d>
          <a:sp3d/>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latin typeface="Comic Sans MS" panose="030F0702030302020204" pitchFamily="66" charset="0"/>
              </a:rPr>
              <a:t>BİREYSELLEŞTİRİLMİŞ EĞİTİM PLANI NEDİR?</a:t>
            </a:r>
            <a:endParaRPr lang="tr-TR" dirty="0">
              <a:latin typeface="Comic Sans MS" panose="030F0702030302020204" pitchFamily="66" charset="0"/>
            </a:endParaRPr>
          </a:p>
        </p:txBody>
      </p:sp>
    </p:spTree>
    <p:extLst>
      <p:ext uri="{BB962C8B-B14F-4D97-AF65-F5344CB8AC3E}">
        <p14:creationId xmlns:p14="http://schemas.microsoft.com/office/powerpoint/2010/main" val="3324436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Yuvarlatılmış Dikdörtgen 23"/>
          <p:cNvSpPr/>
          <p:nvPr/>
        </p:nvSpPr>
        <p:spPr>
          <a:xfrm>
            <a:off x="1619672" y="2348880"/>
            <a:ext cx="6048672" cy="1800200"/>
          </a:xfrm>
          <a:prstGeom prst="roundRect">
            <a:avLst/>
          </a:prstGeom>
        </p:spPr>
        <p:style>
          <a:lnRef idx="2">
            <a:schemeClr val="dk1"/>
          </a:lnRef>
          <a:fillRef idx="1">
            <a:schemeClr val="lt1"/>
          </a:fillRef>
          <a:effectRef idx="0">
            <a:schemeClr val="dk1"/>
          </a:effectRef>
          <a:fontRef idx="minor">
            <a:schemeClr val="dk1"/>
          </a:fontRef>
        </p:style>
        <p:txBody>
          <a:bodyPr/>
          <a:lstStyle/>
          <a:p>
            <a:r>
              <a:rPr lang="tr-TR" sz="2000" b="1" dirty="0" smtClean="0">
                <a:solidFill>
                  <a:srgbClr val="00B050"/>
                </a:solidFill>
                <a:latin typeface="Comic Sans MS" panose="030F0702030302020204" pitchFamily="66" charset="0"/>
              </a:rPr>
              <a:t>Ersin bir ayın sonunda okuduğu metinle ilgili ‘metinde olaylar nerede geçiyor?’ diye sorulduğunda olayların nerede geçtiğini </a:t>
            </a:r>
            <a:r>
              <a:rPr lang="tr-TR" sz="2000" b="1" dirty="0">
                <a:solidFill>
                  <a:srgbClr val="00B050"/>
                </a:solidFill>
                <a:latin typeface="Comic Sans MS" panose="030F0702030302020204" pitchFamily="66" charset="0"/>
              </a:rPr>
              <a:t>her </a:t>
            </a:r>
            <a:r>
              <a:rPr lang="tr-TR" sz="2000" b="1" dirty="0" smtClean="0">
                <a:solidFill>
                  <a:srgbClr val="00B050"/>
                </a:solidFill>
                <a:latin typeface="Comic Sans MS" panose="030F0702030302020204" pitchFamily="66" charset="0"/>
              </a:rPr>
              <a:t>defasında söyler.</a:t>
            </a:r>
            <a:endParaRPr lang="tr-TR" sz="2000" b="1" dirty="0">
              <a:solidFill>
                <a:srgbClr val="00B050"/>
              </a:solidFill>
              <a:latin typeface="Comic Sans MS" panose="030F0702030302020204" pitchFamily="66" charset="0"/>
            </a:endParaRPr>
          </a:p>
        </p:txBody>
      </p:sp>
      <p:sp>
        <p:nvSpPr>
          <p:cNvPr id="28" name="Oval 27"/>
          <p:cNvSpPr/>
          <p:nvPr/>
        </p:nvSpPr>
        <p:spPr>
          <a:xfrm>
            <a:off x="323528" y="430471"/>
            <a:ext cx="2880320" cy="1224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rgbClr val="FF0000"/>
                </a:solidFill>
              </a:rPr>
              <a:t>BİREY</a:t>
            </a:r>
          </a:p>
          <a:p>
            <a:pPr algn="ctr"/>
            <a:r>
              <a:rPr lang="tr-TR" dirty="0" smtClean="0">
                <a:solidFill>
                  <a:srgbClr val="FF0000"/>
                </a:solidFill>
              </a:rPr>
              <a:t>ERSİN</a:t>
            </a:r>
            <a:endParaRPr lang="tr-TR" dirty="0">
              <a:solidFill>
                <a:srgbClr val="FF0000"/>
              </a:solidFill>
            </a:endParaRPr>
          </a:p>
        </p:txBody>
      </p:sp>
      <p:sp>
        <p:nvSpPr>
          <p:cNvPr id="29" name="Oval 28"/>
          <p:cNvSpPr/>
          <p:nvPr/>
        </p:nvSpPr>
        <p:spPr>
          <a:xfrm>
            <a:off x="323528" y="4941168"/>
            <a:ext cx="2880320" cy="1296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rgbClr val="FF0000"/>
                </a:solidFill>
              </a:rPr>
              <a:t>DAVRANIŞ OLAYLARIN NEREDE GEÇTİĞİNİ SÖYLEMESİ</a:t>
            </a:r>
            <a:endParaRPr lang="tr-TR" dirty="0">
              <a:solidFill>
                <a:srgbClr val="FF0000"/>
              </a:solidFill>
            </a:endParaRPr>
          </a:p>
        </p:txBody>
      </p:sp>
      <p:sp>
        <p:nvSpPr>
          <p:cNvPr id="30" name="Oval 29"/>
          <p:cNvSpPr/>
          <p:nvPr/>
        </p:nvSpPr>
        <p:spPr>
          <a:xfrm>
            <a:off x="6035892" y="4941168"/>
            <a:ext cx="2880320" cy="1296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rgbClr val="FF0000"/>
                </a:solidFill>
              </a:rPr>
              <a:t>ÖLÇÜT</a:t>
            </a:r>
          </a:p>
          <a:p>
            <a:pPr algn="ctr"/>
            <a:r>
              <a:rPr lang="tr-TR" dirty="0" smtClean="0">
                <a:solidFill>
                  <a:srgbClr val="FF0000"/>
                </a:solidFill>
              </a:rPr>
              <a:t>HER DEFASINDA</a:t>
            </a:r>
            <a:endParaRPr lang="tr-TR" dirty="0">
              <a:solidFill>
                <a:srgbClr val="FF0000"/>
              </a:solidFill>
            </a:endParaRPr>
          </a:p>
        </p:txBody>
      </p:sp>
      <p:sp>
        <p:nvSpPr>
          <p:cNvPr id="31" name="Oval 30"/>
          <p:cNvSpPr/>
          <p:nvPr/>
        </p:nvSpPr>
        <p:spPr>
          <a:xfrm>
            <a:off x="6026674" y="430471"/>
            <a:ext cx="2880320" cy="1224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solidFill>
                  <a:srgbClr val="FF0000"/>
                </a:solidFill>
              </a:rPr>
              <a:t>KOŞUL</a:t>
            </a:r>
          </a:p>
          <a:p>
            <a:pPr algn="ctr"/>
            <a:r>
              <a:rPr lang="tr-TR" dirty="0" smtClean="0">
                <a:solidFill>
                  <a:srgbClr val="FF0000"/>
                </a:solidFill>
              </a:rPr>
              <a:t>SORULDUĞUNDA</a:t>
            </a:r>
          </a:p>
        </p:txBody>
      </p:sp>
    </p:spTree>
    <p:extLst>
      <p:ext uri="{BB962C8B-B14F-4D97-AF65-F5344CB8AC3E}">
        <p14:creationId xmlns:p14="http://schemas.microsoft.com/office/powerpoint/2010/main" val="3879437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
          <p:cNvSpPr/>
          <p:nvPr/>
        </p:nvSpPr>
        <p:spPr>
          <a:xfrm>
            <a:off x="390355" y="3907912"/>
            <a:ext cx="131062" cy="140206"/>
          </a:xfrm>
          <a:prstGeom prst="rect">
            <a:avLst/>
          </a:prstGeom>
          <a:blipFill>
            <a:blip r:embed="rId2" cstate="print"/>
            <a:stretch>
              <a:fillRect/>
            </a:stretch>
          </a:blipFill>
        </p:spPr>
        <p:txBody>
          <a:bodyPr wrap="square" lIns="0" tIns="0" rIns="0" bIns="0" rtlCol="0"/>
          <a:lstStyle/>
          <a:p>
            <a:endParaRPr sz="600"/>
          </a:p>
        </p:txBody>
      </p:sp>
      <p:sp>
        <p:nvSpPr>
          <p:cNvPr id="16" name="object 6"/>
          <p:cNvSpPr/>
          <p:nvPr/>
        </p:nvSpPr>
        <p:spPr>
          <a:xfrm>
            <a:off x="390355" y="4148704"/>
            <a:ext cx="149350" cy="146302"/>
          </a:xfrm>
          <a:prstGeom prst="rect">
            <a:avLst/>
          </a:prstGeom>
          <a:blipFill>
            <a:blip r:embed="rId3" cstate="print"/>
            <a:stretch>
              <a:fillRect/>
            </a:stretch>
          </a:blipFill>
        </p:spPr>
        <p:txBody>
          <a:bodyPr wrap="square" lIns="0" tIns="0" rIns="0" bIns="0" rtlCol="0"/>
          <a:lstStyle/>
          <a:p>
            <a:endParaRPr sz="60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44624"/>
            <a:ext cx="4032448" cy="6813376"/>
          </a:xfrm>
          <a:prstGeom prst="rect">
            <a:avLst/>
          </a:prstGeom>
        </p:spPr>
      </p:pic>
      <p:pic>
        <p:nvPicPr>
          <p:cNvPr id="30" name="Resim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0"/>
            <a:ext cx="4860032" cy="6858000"/>
          </a:xfrm>
          <a:prstGeom prst="rect">
            <a:avLst/>
          </a:prstGeom>
        </p:spPr>
      </p:pic>
      <p:sp>
        <p:nvSpPr>
          <p:cNvPr id="4" name="Metin kutusu 3"/>
          <p:cNvSpPr txBox="1"/>
          <p:nvPr/>
        </p:nvSpPr>
        <p:spPr>
          <a:xfrm>
            <a:off x="5868144" y="4869160"/>
            <a:ext cx="3168352" cy="369332"/>
          </a:xfrm>
          <a:prstGeom prst="rect">
            <a:avLst/>
          </a:prstGeom>
          <a:noFill/>
        </p:spPr>
        <p:txBody>
          <a:bodyPr wrap="square" rtlCol="0">
            <a:spAutoFit/>
          </a:bodyPr>
          <a:lstStyle/>
          <a:p>
            <a:r>
              <a:rPr lang="tr-TR" dirty="0" smtClean="0">
                <a:solidFill>
                  <a:srgbClr val="FF0000"/>
                </a:solidFill>
                <a:latin typeface="Comic Sans MS" panose="030F0702030302020204" pitchFamily="66" charset="0"/>
              </a:rPr>
              <a:t>RAM’a gönderilecek rapor</a:t>
            </a:r>
            <a:endParaRPr lang="tr-TR" dirty="0">
              <a:solidFill>
                <a:srgbClr val="FF0000"/>
              </a:solidFill>
              <a:latin typeface="Comic Sans MS" panose="030F0702030302020204" pitchFamily="66" charset="0"/>
            </a:endParaRPr>
          </a:p>
        </p:txBody>
      </p:sp>
      <p:sp>
        <p:nvSpPr>
          <p:cNvPr id="5" name="Metin kutusu 4"/>
          <p:cNvSpPr txBox="1"/>
          <p:nvPr/>
        </p:nvSpPr>
        <p:spPr>
          <a:xfrm>
            <a:off x="5868144" y="5301208"/>
            <a:ext cx="3168352" cy="369332"/>
          </a:xfrm>
          <a:prstGeom prst="rect">
            <a:avLst/>
          </a:prstGeom>
          <a:noFill/>
        </p:spPr>
        <p:txBody>
          <a:bodyPr wrap="square" rtlCol="0">
            <a:spAutoFit/>
          </a:bodyPr>
          <a:lstStyle/>
          <a:p>
            <a:r>
              <a:rPr lang="tr-TR" dirty="0" smtClean="0">
                <a:solidFill>
                  <a:srgbClr val="FF0000"/>
                </a:solidFill>
              </a:rPr>
              <a:t>İl/ilçeden gelen rapor</a:t>
            </a:r>
            <a:endParaRPr lang="tr-TR" dirty="0">
              <a:solidFill>
                <a:srgbClr val="FF0000"/>
              </a:solidFill>
            </a:endParaRPr>
          </a:p>
        </p:txBody>
      </p:sp>
      <p:sp>
        <p:nvSpPr>
          <p:cNvPr id="7" name="Metin kutusu 6"/>
          <p:cNvSpPr txBox="1"/>
          <p:nvPr/>
        </p:nvSpPr>
        <p:spPr>
          <a:xfrm>
            <a:off x="5004048" y="3789040"/>
            <a:ext cx="4032448" cy="369332"/>
          </a:xfrm>
          <a:prstGeom prst="rect">
            <a:avLst/>
          </a:prstGeom>
          <a:noFill/>
        </p:spPr>
        <p:txBody>
          <a:bodyPr wrap="square" rtlCol="0">
            <a:spAutoFit/>
          </a:bodyPr>
          <a:lstStyle/>
          <a:p>
            <a:r>
              <a:rPr lang="tr-TR" dirty="0" smtClean="0">
                <a:solidFill>
                  <a:srgbClr val="FF0000"/>
                </a:solidFill>
              </a:rPr>
              <a:t>Anne-baba dışında biriyle kalıyorsa</a:t>
            </a:r>
            <a:endParaRPr lang="tr-TR" dirty="0">
              <a:solidFill>
                <a:srgbClr val="FF0000"/>
              </a:solidFill>
            </a:endParaRPr>
          </a:p>
        </p:txBody>
      </p:sp>
      <p:sp>
        <p:nvSpPr>
          <p:cNvPr id="3" name="Metin kutusu 2"/>
          <p:cNvSpPr txBox="1"/>
          <p:nvPr/>
        </p:nvSpPr>
        <p:spPr>
          <a:xfrm>
            <a:off x="1189419" y="5589240"/>
            <a:ext cx="2304256" cy="646331"/>
          </a:xfrm>
          <a:prstGeom prst="rect">
            <a:avLst/>
          </a:prstGeom>
          <a:noFill/>
        </p:spPr>
        <p:txBody>
          <a:bodyPr wrap="square" rtlCol="0">
            <a:spAutoFit/>
          </a:bodyPr>
          <a:lstStyle/>
          <a:p>
            <a:r>
              <a:rPr lang="tr-TR" b="1" dirty="0" smtClean="0">
                <a:solidFill>
                  <a:srgbClr val="FF0000"/>
                </a:solidFill>
              </a:rPr>
              <a:t>LALE DEMİR</a:t>
            </a:r>
          </a:p>
          <a:p>
            <a:r>
              <a:rPr lang="tr-TR" b="1" dirty="0" smtClean="0">
                <a:solidFill>
                  <a:srgbClr val="FF0000"/>
                </a:solidFill>
              </a:rPr>
              <a:t>3.SINIF</a:t>
            </a:r>
            <a:endParaRPr lang="tr-TR" b="1" dirty="0">
              <a:solidFill>
                <a:srgbClr val="FF0000"/>
              </a:solidFill>
            </a:endParaRPr>
          </a:p>
        </p:txBody>
      </p:sp>
      <p:sp>
        <p:nvSpPr>
          <p:cNvPr id="6" name="Metin kutusu 5"/>
          <p:cNvSpPr txBox="1"/>
          <p:nvPr/>
        </p:nvSpPr>
        <p:spPr>
          <a:xfrm>
            <a:off x="538299" y="4702874"/>
            <a:ext cx="1369947" cy="369332"/>
          </a:xfrm>
          <a:prstGeom prst="rect">
            <a:avLst/>
          </a:prstGeom>
          <a:noFill/>
        </p:spPr>
        <p:txBody>
          <a:bodyPr wrap="square" rtlCol="0">
            <a:spAutoFit/>
          </a:bodyPr>
          <a:lstStyle/>
          <a:p>
            <a:r>
              <a:rPr lang="tr-TR" dirty="0" smtClean="0">
                <a:solidFill>
                  <a:srgbClr val="FF0000"/>
                </a:solidFill>
              </a:rPr>
              <a:t>2017-2018</a:t>
            </a:r>
            <a:endParaRPr lang="tr-TR" dirty="0">
              <a:solidFill>
                <a:srgbClr val="FF0000"/>
              </a:solidFill>
            </a:endParaRPr>
          </a:p>
        </p:txBody>
      </p:sp>
      <p:sp>
        <p:nvSpPr>
          <p:cNvPr id="8" name="Metin kutusu 7"/>
          <p:cNvSpPr txBox="1"/>
          <p:nvPr/>
        </p:nvSpPr>
        <p:spPr>
          <a:xfrm>
            <a:off x="6228184" y="2492896"/>
            <a:ext cx="2376264" cy="369332"/>
          </a:xfrm>
          <a:prstGeom prst="rect">
            <a:avLst/>
          </a:prstGeom>
          <a:noFill/>
        </p:spPr>
        <p:txBody>
          <a:bodyPr wrap="square" rtlCol="0">
            <a:spAutoFit/>
          </a:bodyPr>
          <a:lstStyle/>
          <a:p>
            <a:r>
              <a:rPr lang="tr-TR" b="1" dirty="0" smtClean="0">
                <a:solidFill>
                  <a:srgbClr val="FF0000"/>
                </a:solidFill>
              </a:rPr>
              <a:t>özel öğrenme güçlüğü</a:t>
            </a:r>
            <a:endParaRPr lang="tr-TR" b="1" dirty="0">
              <a:solidFill>
                <a:srgbClr val="FF0000"/>
              </a:solidFill>
            </a:endParaRPr>
          </a:p>
        </p:txBody>
      </p:sp>
    </p:spTree>
    <p:extLst>
      <p:ext uri="{BB962C8B-B14F-4D97-AF65-F5344CB8AC3E}">
        <p14:creationId xmlns:p14="http://schemas.microsoft.com/office/powerpoint/2010/main" val="951082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14110" cy="6858000"/>
          </a:xfrm>
          <a:prstGeom prst="rect">
            <a:avLst/>
          </a:prstGeom>
        </p:spPr>
      </p:pic>
      <p:sp>
        <p:nvSpPr>
          <p:cNvPr id="2" name="Metin kutusu 1"/>
          <p:cNvSpPr txBox="1"/>
          <p:nvPr/>
        </p:nvSpPr>
        <p:spPr>
          <a:xfrm>
            <a:off x="4716016" y="948010"/>
            <a:ext cx="4176464" cy="3785845"/>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tr-TR" dirty="0" smtClean="0">
                <a:solidFill>
                  <a:srgbClr val="FF0000"/>
                </a:solidFill>
                <a:latin typeface="Comic Sans MS" panose="030F0702030302020204" pitchFamily="66" charset="0"/>
              </a:rPr>
              <a:t>Derse giren tüm öğretmenler üyedir.</a:t>
            </a:r>
          </a:p>
          <a:p>
            <a:pPr marL="285750" indent="-285750">
              <a:lnSpc>
                <a:spcPct val="150000"/>
              </a:lnSpc>
              <a:buFont typeface="Wingdings" panose="05000000000000000000" pitchFamily="2" charset="2"/>
              <a:buChar char="ü"/>
            </a:pPr>
            <a:r>
              <a:rPr lang="tr-TR" dirty="0" smtClean="0">
                <a:solidFill>
                  <a:srgbClr val="FF0000"/>
                </a:solidFill>
                <a:latin typeface="Comic Sans MS" panose="030F0702030302020204" pitchFamily="66" charset="0"/>
              </a:rPr>
              <a:t>İhtiyaç duyulan derslerden hazırlanır.</a:t>
            </a:r>
          </a:p>
          <a:p>
            <a:pPr marL="285750" indent="-285750">
              <a:lnSpc>
                <a:spcPct val="150000"/>
              </a:lnSpc>
              <a:buFont typeface="Wingdings" panose="05000000000000000000" pitchFamily="2" charset="2"/>
              <a:buChar char="ü"/>
            </a:pPr>
            <a:r>
              <a:rPr lang="tr-TR" dirty="0" smtClean="0">
                <a:solidFill>
                  <a:srgbClr val="FF0000"/>
                </a:solidFill>
                <a:latin typeface="Comic Sans MS" panose="030F0702030302020204" pitchFamily="66" charset="0"/>
              </a:rPr>
              <a:t>Saklanmasından Başkan ve sınıf/sınıf rehber öğretmeni sorumludur.</a:t>
            </a:r>
          </a:p>
          <a:p>
            <a:pPr marL="285750" indent="-285750">
              <a:lnSpc>
                <a:spcPct val="150000"/>
              </a:lnSpc>
              <a:buFont typeface="Wingdings" panose="05000000000000000000" pitchFamily="2" charset="2"/>
              <a:buChar char="ü"/>
            </a:pPr>
            <a:r>
              <a:rPr lang="tr-TR" dirty="0" smtClean="0">
                <a:solidFill>
                  <a:srgbClr val="FF0000"/>
                </a:solidFill>
                <a:latin typeface="Comic Sans MS" panose="030F0702030302020204" pitchFamily="66" charset="0"/>
              </a:rPr>
              <a:t>Tüm öğretmenler dersleri ile ilgili performans olunur.</a:t>
            </a:r>
            <a:endParaRPr lang="tr-TR" dirty="0">
              <a:solidFill>
                <a:srgbClr val="FF0000"/>
              </a:solidFill>
              <a:latin typeface="Comic Sans MS" panose="030F0702030302020204" pitchFamily="66" charset="0"/>
            </a:endParaRPr>
          </a:p>
        </p:txBody>
      </p:sp>
      <p:sp>
        <p:nvSpPr>
          <p:cNvPr id="3" name="Metin kutusu 2"/>
          <p:cNvSpPr txBox="1"/>
          <p:nvPr/>
        </p:nvSpPr>
        <p:spPr>
          <a:xfrm>
            <a:off x="2356352" y="1181026"/>
            <a:ext cx="2357055" cy="369332"/>
          </a:xfrm>
          <a:prstGeom prst="rect">
            <a:avLst/>
          </a:prstGeom>
          <a:noFill/>
        </p:spPr>
        <p:txBody>
          <a:bodyPr wrap="square" rtlCol="0">
            <a:spAutoFit/>
          </a:bodyPr>
          <a:lstStyle/>
          <a:p>
            <a:r>
              <a:rPr lang="tr-TR" b="1" dirty="0" smtClean="0">
                <a:solidFill>
                  <a:srgbClr val="FF0000"/>
                </a:solidFill>
              </a:rPr>
              <a:t>LALE DEMİR</a:t>
            </a:r>
            <a:endParaRPr lang="tr-TR" b="1" dirty="0">
              <a:solidFill>
                <a:srgbClr val="FF0000"/>
              </a:solidFill>
            </a:endParaRPr>
          </a:p>
        </p:txBody>
      </p:sp>
      <p:sp>
        <p:nvSpPr>
          <p:cNvPr id="5" name="Metin kutusu 4"/>
          <p:cNvSpPr txBox="1"/>
          <p:nvPr/>
        </p:nvSpPr>
        <p:spPr>
          <a:xfrm>
            <a:off x="2357055" y="908720"/>
            <a:ext cx="2070929" cy="369332"/>
          </a:xfrm>
          <a:prstGeom prst="rect">
            <a:avLst/>
          </a:prstGeom>
          <a:noFill/>
        </p:spPr>
        <p:txBody>
          <a:bodyPr wrap="square" rtlCol="0">
            <a:spAutoFit/>
          </a:bodyPr>
          <a:lstStyle/>
          <a:p>
            <a:r>
              <a:rPr lang="tr-TR" b="1" dirty="0" smtClean="0">
                <a:solidFill>
                  <a:srgbClr val="FF0000"/>
                </a:solidFill>
              </a:rPr>
              <a:t>MÜDÜR</a:t>
            </a:r>
            <a:endParaRPr lang="tr-TR" b="1" dirty="0">
              <a:solidFill>
                <a:srgbClr val="FF0000"/>
              </a:solidFill>
            </a:endParaRPr>
          </a:p>
        </p:txBody>
      </p:sp>
      <p:sp>
        <p:nvSpPr>
          <p:cNvPr id="8" name="Metin kutusu 7"/>
          <p:cNvSpPr txBox="1"/>
          <p:nvPr/>
        </p:nvSpPr>
        <p:spPr>
          <a:xfrm>
            <a:off x="2357055" y="1916832"/>
            <a:ext cx="2286953" cy="923330"/>
          </a:xfrm>
          <a:prstGeom prst="rect">
            <a:avLst/>
          </a:prstGeom>
          <a:noFill/>
        </p:spPr>
        <p:txBody>
          <a:bodyPr wrap="square" rtlCol="0">
            <a:spAutoFit/>
          </a:bodyPr>
          <a:lstStyle/>
          <a:p>
            <a:r>
              <a:rPr lang="tr-TR" b="1" dirty="0" smtClean="0">
                <a:solidFill>
                  <a:srgbClr val="FF0000"/>
                </a:solidFill>
              </a:rPr>
              <a:t>SINIF ÖĞRETMENİ</a:t>
            </a:r>
          </a:p>
          <a:p>
            <a:r>
              <a:rPr lang="tr-TR" b="1" dirty="0" smtClean="0">
                <a:solidFill>
                  <a:srgbClr val="FF0000"/>
                </a:solidFill>
              </a:rPr>
              <a:t>DERSİNE GİREN TÜM ÖĞRETMENLER</a:t>
            </a:r>
            <a:endParaRPr lang="tr-TR" b="1" dirty="0">
              <a:solidFill>
                <a:srgbClr val="FF0000"/>
              </a:solidFill>
            </a:endParaRPr>
          </a:p>
        </p:txBody>
      </p:sp>
      <p:sp>
        <p:nvSpPr>
          <p:cNvPr id="9" name="Metin kutusu 8"/>
          <p:cNvSpPr txBox="1"/>
          <p:nvPr/>
        </p:nvSpPr>
        <p:spPr>
          <a:xfrm>
            <a:off x="2357055" y="3429000"/>
            <a:ext cx="2286953" cy="307777"/>
          </a:xfrm>
          <a:prstGeom prst="rect">
            <a:avLst/>
          </a:prstGeom>
          <a:noFill/>
        </p:spPr>
        <p:txBody>
          <a:bodyPr wrap="square" rtlCol="0">
            <a:spAutoFit/>
          </a:bodyPr>
          <a:lstStyle/>
          <a:p>
            <a:r>
              <a:rPr lang="tr-TR" sz="1400" b="1" dirty="0" smtClean="0">
                <a:solidFill>
                  <a:srgbClr val="FF0000"/>
                </a:solidFill>
              </a:rPr>
              <a:t>EVDE EĞİTİM ALAN VARSA</a:t>
            </a:r>
            <a:endParaRPr lang="tr-TR" sz="1400" b="1" dirty="0">
              <a:solidFill>
                <a:srgbClr val="FF0000"/>
              </a:solidFill>
            </a:endParaRPr>
          </a:p>
        </p:txBody>
      </p:sp>
    </p:spTree>
    <p:extLst>
      <p:ext uri="{BB962C8B-B14F-4D97-AF65-F5344CB8AC3E}">
        <p14:creationId xmlns:p14="http://schemas.microsoft.com/office/powerpoint/2010/main" val="2917637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60032" cy="6813376"/>
          </a:xfrm>
          <a:prstGeom prst="rect">
            <a:avLst/>
          </a:prstGeom>
        </p:spPr>
      </p:pic>
      <p:sp>
        <p:nvSpPr>
          <p:cNvPr id="3" name="Dikdörtgen 2"/>
          <p:cNvSpPr/>
          <p:nvPr/>
        </p:nvSpPr>
        <p:spPr>
          <a:xfrm>
            <a:off x="4860032" y="1628800"/>
            <a:ext cx="4572000" cy="2954848"/>
          </a:xfrm>
          <a:prstGeom prst="rect">
            <a:avLst/>
          </a:prstGeom>
        </p:spPr>
        <p:txBody>
          <a:bodyPr>
            <a:spAutoFit/>
          </a:bodyPr>
          <a:lstStyle/>
          <a:p>
            <a:pPr marL="285750" indent="-285750">
              <a:lnSpc>
                <a:spcPct val="150000"/>
              </a:lnSpc>
              <a:buFont typeface="Wingdings" panose="05000000000000000000" pitchFamily="2" charset="2"/>
              <a:buChar char="ü"/>
            </a:pPr>
            <a:r>
              <a:rPr lang="tr-TR" dirty="0" smtClean="0">
                <a:solidFill>
                  <a:srgbClr val="FF0000"/>
                </a:solidFill>
                <a:latin typeface="Comic Sans MS" panose="030F0702030302020204" pitchFamily="66" charset="0"/>
              </a:rPr>
              <a:t>Dönemlik ya da yıllık olarak hazırlanan BEP’in ne tamamlanacağı yazılır.</a:t>
            </a:r>
          </a:p>
          <a:p>
            <a:pPr marL="342900" indent="-342900">
              <a:lnSpc>
                <a:spcPct val="150000"/>
              </a:lnSpc>
              <a:buFont typeface="Wingdings" panose="05000000000000000000" pitchFamily="2" charset="2"/>
              <a:buChar char="ü"/>
            </a:pPr>
            <a:r>
              <a:rPr lang="tr-TR" dirty="0" smtClean="0">
                <a:solidFill>
                  <a:srgbClr val="FF0000"/>
                </a:solidFill>
                <a:latin typeface="Comic Sans MS" panose="030F0702030302020204" pitchFamily="66" charset="0"/>
              </a:rPr>
              <a:t>BEP toplantılarının ne zaman yapılacağını ve bir sonraki toplantı tarihi belirlenir.</a:t>
            </a:r>
          </a:p>
          <a:p>
            <a:pPr marL="285750" indent="-285750">
              <a:lnSpc>
                <a:spcPct val="150000"/>
              </a:lnSpc>
              <a:buFont typeface="Wingdings" panose="05000000000000000000" pitchFamily="2" charset="2"/>
              <a:buChar char="ü"/>
            </a:pPr>
            <a:r>
              <a:rPr lang="tr-TR" dirty="0" smtClean="0">
                <a:solidFill>
                  <a:srgbClr val="FF0000"/>
                </a:solidFill>
                <a:latin typeface="Comic Sans MS" panose="030F0702030302020204" pitchFamily="66" charset="0"/>
              </a:rPr>
              <a:t>Kurula uzmanlar davet edilebilir.</a:t>
            </a:r>
          </a:p>
          <a:p>
            <a:pPr>
              <a:lnSpc>
                <a:spcPct val="150000"/>
              </a:lnSpc>
            </a:pPr>
            <a:endParaRPr lang="tr-TR" dirty="0">
              <a:solidFill>
                <a:srgbClr val="FF0000"/>
              </a:solidFill>
              <a:latin typeface="Comic Sans MS" panose="030F0702030302020204" pitchFamily="66" charset="0"/>
            </a:endParaRPr>
          </a:p>
        </p:txBody>
      </p:sp>
      <p:sp>
        <p:nvSpPr>
          <p:cNvPr id="2" name="Metin kutusu 1"/>
          <p:cNvSpPr txBox="1"/>
          <p:nvPr/>
        </p:nvSpPr>
        <p:spPr>
          <a:xfrm>
            <a:off x="611104" y="476051"/>
            <a:ext cx="2016224" cy="307777"/>
          </a:xfrm>
          <a:prstGeom prst="rect">
            <a:avLst/>
          </a:prstGeom>
          <a:noFill/>
        </p:spPr>
        <p:txBody>
          <a:bodyPr wrap="square" rtlCol="0">
            <a:spAutoFit/>
          </a:bodyPr>
          <a:lstStyle/>
          <a:p>
            <a:r>
              <a:rPr lang="tr-TR" sz="1400" b="1" dirty="0" smtClean="0">
                <a:solidFill>
                  <a:srgbClr val="FF0000"/>
                </a:solidFill>
              </a:rPr>
              <a:t>LALE DEMİR</a:t>
            </a:r>
            <a:endParaRPr lang="tr-TR" sz="1400" b="1" dirty="0">
              <a:solidFill>
                <a:srgbClr val="FF0000"/>
              </a:solidFill>
            </a:endParaRPr>
          </a:p>
        </p:txBody>
      </p:sp>
      <p:sp>
        <p:nvSpPr>
          <p:cNvPr id="5" name="Metin kutusu 4"/>
          <p:cNvSpPr txBox="1"/>
          <p:nvPr/>
        </p:nvSpPr>
        <p:spPr>
          <a:xfrm>
            <a:off x="0" y="1340768"/>
            <a:ext cx="2430016" cy="3693319"/>
          </a:xfrm>
          <a:prstGeom prst="rect">
            <a:avLst/>
          </a:prstGeom>
          <a:noFill/>
        </p:spPr>
        <p:txBody>
          <a:bodyPr wrap="square" rtlCol="0">
            <a:spAutoFit/>
          </a:bodyPr>
          <a:lstStyle/>
          <a:p>
            <a:r>
              <a:rPr lang="tr-TR" b="1" dirty="0" err="1" smtClean="0">
                <a:solidFill>
                  <a:srgbClr val="FF0000"/>
                </a:solidFill>
              </a:rPr>
              <a:t>Öög</a:t>
            </a:r>
            <a:r>
              <a:rPr lang="tr-TR" b="1" dirty="0" smtClean="0">
                <a:solidFill>
                  <a:srgbClr val="FF0000"/>
                </a:solidFill>
              </a:rPr>
              <a:t> bağlı </a:t>
            </a:r>
            <a:r>
              <a:rPr lang="tr-TR" b="1" dirty="0" err="1" smtClean="0">
                <a:solidFill>
                  <a:srgbClr val="FF0000"/>
                </a:solidFill>
              </a:rPr>
              <a:t>kaynaştıma</a:t>
            </a:r>
            <a:r>
              <a:rPr lang="tr-TR" b="1" dirty="0" smtClean="0">
                <a:solidFill>
                  <a:srgbClr val="FF0000"/>
                </a:solidFill>
              </a:rPr>
              <a:t> kararı</a:t>
            </a:r>
          </a:p>
          <a:p>
            <a:r>
              <a:rPr lang="tr-TR" b="1" dirty="0" smtClean="0">
                <a:solidFill>
                  <a:srgbClr val="FF0000"/>
                </a:solidFill>
              </a:rPr>
              <a:t>Sınıfta bulunan dikkat dağıtıcı panoların kaldırılması</a:t>
            </a:r>
          </a:p>
          <a:p>
            <a:r>
              <a:rPr lang="tr-TR" b="1" dirty="0" smtClean="0">
                <a:solidFill>
                  <a:srgbClr val="FF0000"/>
                </a:solidFill>
              </a:rPr>
              <a:t>Türkçe Matematik derslerinden </a:t>
            </a:r>
            <a:r>
              <a:rPr lang="tr-TR" b="1" dirty="0" err="1" smtClean="0">
                <a:solidFill>
                  <a:srgbClr val="FF0000"/>
                </a:solidFill>
              </a:rPr>
              <a:t>BEP’e</a:t>
            </a:r>
            <a:r>
              <a:rPr lang="tr-TR" b="1" dirty="0" smtClean="0">
                <a:solidFill>
                  <a:srgbClr val="FF0000"/>
                </a:solidFill>
              </a:rPr>
              <a:t> ihtiyacı var</a:t>
            </a:r>
          </a:p>
          <a:p>
            <a:r>
              <a:rPr lang="tr-TR" b="1" dirty="0" smtClean="0">
                <a:solidFill>
                  <a:srgbClr val="FF0000"/>
                </a:solidFill>
              </a:rPr>
              <a:t>3 ayda bir BEP toplantısı yapılmalı</a:t>
            </a:r>
          </a:p>
          <a:p>
            <a:r>
              <a:rPr lang="tr-TR" b="1" dirty="0" smtClean="0">
                <a:solidFill>
                  <a:srgbClr val="FF0000"/>
                </a:solidFill>
              </a:rPr>
              <a:t>Dosyanın doldurulması</a:t>
            </a:r>
          </a:p>
          <a:p>
            <a:r>
              <a:rPr lang="tr-TR" b="1" dirty="0" smtClean="0">
                <a:solidFill>
                  <a:srgbClr val="FF0000"/>
                </a:solidFill>
              </a:rPr>
              <a:t>Ailenin bilgilendirmesi</a:t>
            </a:r>
          </a:p>
          <a:p>
            <a:r>
              <a:rPr lang="tr-TR" b="1" dirty="0" smtClean="0">
                <a:solidFill>
                  <a:srgbClr val="FF0000"/>
                </a:solidFill>
              </a:rPr>
              <a:t>Aileden bilgi alınması</a:t>
            </a:r>
            <a:endParaRPr lang="tr-TR" b="1" dirty="0">
              <a:solidFill>
                <a:srgbClr val="FF0000"/>
              </a:solidFill>
            </a:endParaRPr>
          </a:p>
        </p:txBody>
      </p:sp>
    </p:spTree>
    <p:extLst>
      <p:ext uri="{BB962C8B-B14F-4D97-AF65-F5344CB8AC3E}">
        <p14:creationId xmlns:p14="http://schemas.microsoft.com/office/powerpoint/2010/main" val="2074028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73008" cy="4653136"/>
          </a:xfrm>
          <a:prstGeom prst="rect">
            <a:avLst/>
          </a:prstGeom>
        </p:spPr>
      </p:pic>
      <p:sp>
        <p:nvSpPr>
          <p:cNvPr id="2" name="Metin kutusu 1"/>
          <p:cNvSpPr txBox="1"/>
          <p:nvPr/>
        </p:nvSpPr>
        <p:spPr>
          <a:xfrm>
            <a:off x="216024" y="533619"/>
            <a:ext cx="8640960" cy="1995611"/>
          </a:xfrm>
          <a:prstGeom prst="rect">
            <a:avLst/>
          </a:prstGeom>
          <a:noFill/>
        </p:spPr>
        <p:txBody>
          <a:bodyPr wrap="square" rtlCol="0">
            <a:spAutoFit/>
          </a:bodyPr>
          <a:lstStyle/>
          <a:p>
            <a:pPr>
              <a:lnSpc>
                <a:spcPct val="150000"/>
              </a:lnSpc>
            </a:pPr>
            <a:r>
              <a:rPr lang="tr-TR" sz="1400" b="1" dirty="0" smtClean="0">
                <a:solidFill>
                  <a:srgbClr val="FF0000"/>
                </a:solidFill>
                <a:latin typeface="Comic Sans MS" panose="030F0702030302020204" pitchFamily="66" charset="0"/>
              </a:rPr>
              <a:t>	Öğrenci üç basamaklı sayıları okuyup yazabiliyor. Sayılar arasındaki büyüklük küçüklük ilişkisini ayırt edebiliyor. Eldeli ve eldesiz toplama işlemi yapabiliyor.</a:t>
            </a:r>
          </a:p>
          <a:p>
            <a:pPr>
              <a:lnSpc>
                <a:spcPct val="150000"/>
              </a:lnSpc>
            </a:pPr>
            <a:r>
              <a:rPr lang="tr-TR" sz="1400" b="1" dirty="0">
                <a:solidFill>
                  <a:srgbClr val="FF0000"/>
                </a:solidFill>
                <a:latin typeface="Comic Sans MS" panose="030F0702030302020204" pitchFamily="66" charset="0"/>
              </a:rPr>
              <a:t>	</a:t>
            </a:r>
            <a:r>
              <a:rPr lang="tr-TR" sz="1400" b="1" dirty="0" smtClean="0">
                <a:solidFill>
                  <a:srgbClr val="FF0000"/>
                </a:solidFill>
                <a:latin typeface="Comic Sans MS" panose="030F0702030302020204" pitchFamily="66" charset="0"/>
              </a:rPr>
              <a:t>Türkçede kelimelerden cümle oluşturabiliyor. Cümlede eylemin ne olduğunu, eylemi yapanın kim olduğunu, eylemin nerede geçtiğini </a:t>
            </a:r>
            <a:r>
              <a:rPr lang="tr-TR" sz="1400" b="1" dirty="0" err="1" smtClean="0">
                <a:solidFill>
                  <a:srgbClr val="FF0000"/>
                </a:solidFill>
                <a:latin typeface="Comic Sans MS" panose="030F0702030302020204" pitchFamily="66" charset="0"/>
              </a:rPr>
              <a:t>söylebiliyor</a:t>
            </a:r>
            <a:r>
              <a:rPr lang="tr-TR" sz="1400" b="1" dirty="0" smtClean="0">
                <a:solidFill>
                  <a:srgbClr val="FF0000"/>
                </a:solidFill>
                <a:latin typeface="Comic Sans MS" panose="030F0702030302020204" pitchFamily="66" charset="0"/>
              </a:rPr>
              <a:t>. </a:t>
            </a:r>
            <a:endParaRPr lang="tr-TR" sz="1400" b="1" dirty="0">
              <a:solidFill>
                <a:srgbClr val="FF0000"/>
              </a:solidFill>
              <a:latin typeface="Comic Sans MS" panose="030F0702030302020204" pitchFamily="66" charset="0"/>
            </a:endParaRPr>
          </a:p>
          <a:p>
            <a:pPr>
              <a:lnSpc>
                <a:spcPct val="150000"/>
              </a:lnSpc>
            </a:pPr>
            <a:r>
              <a:rPr lang="tr-TR" sz="1400" b="1" dirty="0" smtClean="0">
                <a:solidFill>
                  <a:srgbClr val="FF0000"/>
                </a:solidFill>
                <a:latin typeface="Comic Sans MS" panose="030F0702030302020204" pitchFamily="66" charset="0"/>
              </a:rPr>
              <a:t>	Grup ile ilgili yapılan çalışmalara katıyor. Etkinlikleri tamamlayabiliyor. </a:t>
            </a:r>
          </a:p>
          <a:p>
            <a:pPr>
              <a:lnSpc>
                <a:spcPct val="150000"/>
              </a:lnSpc>
            </a:pPr>
            <a:endParaRPr lang="tr-TR" sz="1400" b="1" dirty="0">
              <a:solidFill>
                <a:srgbClr val="FF0000"/>
              </a:solidFill>
              <a:latin typeface="Comic Sans MS" panose="030F0702030302020204" pitchFamily="66" charset="0"/>
            </a:endParaRPr>
          </a:p>
        </p:txBody>
      </p:sp>
      <p:sp>
        <p:nvSpPr>
          <p:cNvPr id="3" name="Metin kutusu 2"/>
          <p:cNvSpPr txBox="1"/>
          <p:nvPr/>
        </p:nvSpPr>
        <p:spPr>
          <a:xfrm>
            <a:off x="900100" y="5080739"/>
            <a:ext cx="7632340" cy="646331"/>
          </a:xfrm>
          <a:prstGeom prst="rect">
            <a:avLst/>
          </a:prstGeom>
          <a:noFill/>
        </p:spPr>
        <p:txBody>
          <a:bodyPr wrap="square" rtlCol="0">
            <a:spAutoFit/>
          </a:bodyPr>
          <a:lstStyle/>
          <a:p>
            <a:r>
              <a:rPr lang="tr-TR" sz="3600" b="1" dirty="0" smtClean="0">
                <a:solidFill>
                  <a:srgbClr val="00B050"/>
                </a:solidFill>
              </a:rPr>
              <a:t>Öğrencinin mevcut durumu yazılacak.</a:t>
            </a:r>
            <a:endParaRPr lang="tr-TR" sz="3600" b="1" dirty="0">
              <a:solidFill>
                <a:srgbClr val="00B050"/>
              </a:solidFill>
            </a:endParaRPr>
          </a:p>
        </p:txBody>
      </p:sp>
    </p:spTree>
    <p:extLst>
      <p:ext uri="{BB962C8B-B14F-4D97-AF65-F5344CB8AC3E}">
        <p14:creationId xmlns:p14="http://schemas.microsoft.com/office/powerpoint/2010/main" val="1892095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51520" y="1419763"/>
            <a:ext cx="4392488" cy="1754326"/>
          </a:xfrm>
          <a:prstGeom prst="rect">
            <a:avLst/>
          </a:prstGeom>
          <a:noFill/>
        </p:spPr>
        <p:txBody>
          <a:bodyPr wrap="square" rtlCol="0">
            <a:spAutoFit/>
          </a:bodyPr>
          <a:lstStyle/>
          <a:p>
            <a:r>
              <a:rPr lang="tr-TR" dirty="0" smtClean="0">
                <a:solidFill>
                  <a:srgbClr val="FF0000"/>
                </a:solidFill>
              </a:rPr>
              <a:t>Öğrenci performansının ele alınması</a:t>
            </a:r>
          </a:p>
          <a:p>
            <a:r>
              <a:rPr lang="tr-TR" dirty="0" smtClean="0">
                <a:solidFill>
                  <a:srgbClr val="FF0000"/>
                </a:solidFill>
              </a:rPr>
              <a:t>Okul dışı davranışları</a:t>
            </a:r>
          </a:p>
          <a:p>
            <a:r>
              <a:rPr lang="tr-TR" dirty="0" smtClean="0">
                <a:solidFill>
                  <a:srgbClr val="FF0000"/>
                </a:solidFill>
              </a:rPr>
              <a:t>Öğretmen öğrenci veli işbirliği</a:t>
            </a:r>
          </a:p>
          <a:p>
            <a:r>
              <a:rPr lang="tr-TR" dirty="0" smtClean="0">
                <a:solidFill>
                  <a:srgbClr val="FF0000"/>
                </a:solidFill>
              </a:rPr>
              <a:t>Uygulamada görülen sorunlar</a:t>
            </a:r>
          </a:p>
          <a:p>
            <a:r>
              <a:rPr lang="tr-TR" dirty="0" smtClean="0">
                <a:solidFill>
                  <a:srgbClr val="FF0000"/>
                </a:solidFill>
              </a:rPr>
              <a:t>Ölçme değerlendirme</a:t>
            </a:r>
          </a:p>
          <a:p>
            <a:r>
              <a:rPr lang="tr-TR" dirty="0" smtClean="0">
                <a:solidFill>
                  <a:srgbClr val="FF0000"/>
                </a:solidFill>
              </a:rPr>
              <a:t>istekler</a:t>
            </a:r>
            <a:endParaRPr lang="tr-TR" dirty="0">
              <a:solidFill>
                <a:srgbClr val="FF0000"/>
              </a:solidFill>
            </a:endParaRPr>
          </a:p>
        </p:txBody>
      </p:sp>
    </p:spTree>
    <p:extLst>
      <p:ext uri="{BB962C8B-B14F-4D97-AF65-F5344CB8AC3E}">
        <p14:creationId xmlns:p14="http://schemas.microsoft.com/office/powerpoint/2010/main" val="1848688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179512" y="893911"/>
            <a:ext cx="2160240" cy="1200329"/>
          </a:xfrm>
          <a:prstGeom prst="rect">
            <a:avLst/>
          </a:prstGeom>
          <a:noFill/>
        </p:spPr>
        <p:txBody>
          <a:bodyPr wrap="square" rtlCol="0">
            <a:spAutoFit/>
          </a:bodyPr>
          <a:lstStyle/>
          <a:p>
            <a:r>
              <a:rPr lang="tr-TR" b="1" dirty="0" smtClean="0">
                <a:solidFill>
                  <a:srgbClr val="FF0000"/>
                </a:solidFill>
                <a:latin typeface="Comic Sans MS" panose="030F0702030302020204" pitchFamily="66" charset="0"/>
              </a:rPr>
              <a:t>Toplama ve çıkarma işlemi kullanarak problem çözer</a:t>
            </a:r>
            <a:endParaRPr lang="tr-TR" b="1" dirty="0">
              <a:solidFill>
                <a:srgbClr val="FF0000"/>
              </a:solidFill>
              <a:latin typeface="Comic Sans MS" panose="030F0702030302020204" pitchFamily="66" charset="0"/>
            </a:endParaRPr>
          </a:p>
        </p:txBody>
      </p:sp>
      <p:sp>
        <p:nvSpPr>
          <p:cNvPr id="7" name="Metin kutusu 6"/>
          <p:cNvSpPr txBox="1"/>
          <p:nvPr/>
        </p:nvSpPr>
        <p:spPr>
          <a:xfrm>
            <a:off x="2339752" y="980728"/>
            <a:ext cx="3960440" cy="3416320"/>
          </a:xfrm>
          <a:prstGeom prst="rect">
            <a:avLst/>
          </a:prstGeom>
          <a:noFill/>
        </p:spPr>
        <p:txBody>
          <a:bodyPr wrap="square" rtlCol="0">
            <a:spAutoFit/>
          </a:bodyPr>
          <a:lstStyle/>
          <a:p>
            <a:r>
              <a:rPr lang="tr-TR" b="1" dirty="0" smtClean="0">
                <a:solidFill>
                  <a:srgbClr val="FF0000"/>
                </a:solidFill>
              </a:rPr>
              <a:t>Eldesiz toplama işlemi yapar.</a:t>
            </a:r>
          </a:p>
          <a:p>
            <a:r>
              <a:rPr lang="tr-TR" b="1" dirty="0" smtClean="0">
                <a:solidFill>
                  <a:srgbClr val="FF0000"/>
                </a:solidFill>
              </a:rPr>
              <a:t>Eldeli toplama işlemi yapar.</a:t>
            </a:r>
          </a:p>
          <a:p>
            <a:r>
              <a:rPr lang="tr-TR" b="1" dirty="0" smtClean="0">
                <a:solidFill>
                  <a:srgbClr val="FF0000"/>
                </a:solidFill>
              </a:rPr>
              <a:t>Toplama işlemi kullanarak problem çözer.</a:t>
            </a:r>
          </a:p>
          <a:p>
            <a:r>
              <a:rPr lang="tr-TR" b="1" dirty="0" smtClean="0">
                <a:solidFill>
                  <a:srgbClr val="FF0000"/>
                </a:solidFill>
              </a:rPr>
              <a:t>Onluk bozmayı gerektirmeyen çıkarma işlemi yapar.</a:t>
            </a:r>
          </a:p>
          <a:p>
            <a:r>
              <a:rPr lang="tr-TR" b="1" dirty="0" smtClean="0">
                <a:solidFill>
                  <a:srgbClr val="FF0000"/>
                </a:solidFill>
              </a:rPr>
              <a:t>Onluk bozmayı gerektiren çıkarma işlemi yapar.</a:t>
            </a:r>
          </a:p>
          <a:p>
            <a:r>
              <a:rPr lang="tr-TR" b="1" dirty="0" smtClean="0">
                <a:solidFill>
                  <a:srgbClr val="FF0000"/>
                </a:solidFill>
              </a:rPr>
              <a:t>Çıkarma işlemi kullanarak problem çözer.</a:t>
            </a:r>
          </a:p>
          <a:p>
            <a:r>
              <a:rPr lang="tr-TR" b="1" dirty="0" smtClean="0">
                <a:solidFill>
                  <a:srgbClr val="FF0000"/>
                </a:solidFill>
              </a:rPr>
              <a:t>Toplama ve çıkarma işlemi kullanarak problem çözer.</a:t>
            </a:r>
            <a:endParaRPr lang="tr-TR" b="1" dirty="0">
              <a:solidFill>
                <a:srgbClr val="FF0000"/>
              </a:solidFill>
            </a:endParaRPr>
          </a:p>
        </p:txBody>
      </p:sp>
    </p:spTree>
    <p:extLst>
      <p:ext uri="{BB962C8B-B14F-4D97-AF65-F5344CB8AC3E}">
        <p14:creationId xmlns:p14="http://schemas.microsoft.com/office/powerpoint/2010/main" val="395562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7607" y="620688"/>
            <a:ext cx="8748464" cy="3785652"/>
          </a:xfrm>
          <a:prstGeom prst="rect">
            <a:avLst/>
          </a:prstGeom>
        </p:spPr>
        <p:txBody>
          <a:bodyPr wrap="square">
            <a:spAutoFit/>
          </a:bodyPr>
          <a:lstStyle/>
          <a:p>
            <a:pPr>
              <a:lnSpc>
                <a:spcPct val="150000"/>
              </a:lnSpc>
              <a:spcAft>
                <a:spcPts val="1200"/>
              </a:spcAft>
              <a:buFont typeface="Wingdings" pitchFamily="2" charset="2"/>
              <a:buNone/>
            </a:pPr>
            <a:r>
              <a:rPr lang="tr-TR" b="1" dirty="0">
                <a:solidFill>
                  <a:srgbClr val="FF0000"/>
                </a:solidFill>
                <a:latin typeface="Comic Sans MS" pitchFamily="66" charset="0"/>
              </a:rPr>
              <a:t>	</a:t>
            </a:r>
            <a:r>
              <a:rPr lang="tr-TR" sz="2000" b="1" dirty="0">
                <a:solidFill>
                  <a:srgbClr val="FF0000"/>
                </a:solidFill>
                <a:latin typeface="Comic Sans MS" pitchFamily="66" charset="0"/>
              </a:rPr>
              <a:t>BEP NASIL DEĞERLENDİRİLİR?</a:t>
            </a:r>
          </a:p>
          <a:p>
            <a:pPr>
              <a:lnSpc>
                <a:spcPct val="150000"/>
              </a:lnSpc>
              <a:spcBef>
                <a:spcPts val="600"/>
              </a:spcBef>
              <a:spcAft>
                <a:spcPts val="1200"/>
              </a:spcAft>
              <a:buFont typeface="Wingdings" pitchFamily="2" charset="2"/>
              <a:buNone/>
            </a:pPr>
            <a:r>
              <a:rPr lang="tr-TR" b="1" dirty="0">
                <a:latin typeface="Comic Sans MS" pitchFamily="66" charset="0"/>
              </a:rPr>
              <a:t>	</a:t>
            </a:r>
            <a:r>
              <a:rPr lang="tr-TR" sz="2000" b="1" dirty="0">
                <a:latin typeface="Comic Sans MS" pitchFamily="66" charset="0"/>
              </a:rPr>
              <a:t>BEP geliştirme birimi, üyelerin değerlendirme raporlarını alır ve BEP’ in amaçları doğrultusunda, bireydeki ilerlemeyi değerlendirir.</a:t>
            </a:r>
          </a:p>
          <a:p>
            <a:pPr>
              <a:lnSpc>
                <a:spcPct val="150000"/>
              </a:lnSpc>
              <a:spcBef>
                <a:spcPts val="600"/>
              </a:spcBef>
              <a:spcAft>
                <a:spcPts val="1200"/>
              </a:spcAft>
              <a:buFont typeface="Wingdings" pitchFamily="2" charset="2"/>
              <a:buNone/>
            </a:pPr>
            <a:r>
              <a:rPr lang="tr-TR" sz="2000" b="1" dirty="0">
                <a:latin typeface="Comic Sans MS" pitchFamily="66" charset="0"/>
              </a:rPr>
              <a:t>	Bu değerlendirmeye göre, ilerleme kaydedilmişse BEP’ in sonraki amaçları belirlenir. Öngörülen süre içerisinde BEP’ in uzun dönemli amaçları doğrultusunda ilerleme kaydedilememişse, ilerlemeyi sınırlandıran ya da engelleyen nedenler belirlenir. </a:t>
            </a:r>
          </a:p>
        </p:txBody>
      </p:sp>
    </p:spTree>
    <p:extLst>
      <p:ext uri="{BB962C8B-B14F-4D97-AF65-F5344CB8AC3E}">
        <p14:creationId xmlns:p14="http://schemas.microsoft.com/office/powerpoint/2010/main" val="404685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339" y="0"/>
            <a:ext cx="9144000" cy="6401753"/>
          </a:xfrm>
          <a:prstGeom prst="rect">
            <a:avLst/>
          </a:prstGeom>
        </p:spPr>
        <p:txBody>
          <a:bodyPr wrap="square">
            <a:spAutoFit/>
          </a:bodyPr>
          <a:lstStyle/>
          <a:p>
            <a:pPr>
              <a:lnSpc>
                <a:spcPct val="150000"/>
              </a:lnSpc>
              <a:spcAft>
                <a:spcPts val="1200"/>
              </a:spcAft>
            </a:pPr>
            <a:r>
              <a:rPr lang="tr-TR" sz="2000" b="1" dirty="0" smtClean="0">
                <a:solidFill>
                  <a:srgbClr val="FF0000"/>
                </a:solidFill>
                <a:latin typeface="Comic Sans MS" pitchFamily="66" charset="0"/>
              </a:rPr>
              <a:t>	Öğrenciden </a:t>
            </a:r>
            <a:r>
              <a:rPr lang="tr-TR" sz="2000" b="1" dirty="0">
                <a:solidFill>
                  <a:srgbClr val="FF0000"/>
                </a:solidFill>
                <a:latin typeface="Comic Sans MS" pitchFamily="66" charset="0"/>
              </a:rPr>
              <a:t>kaynaklanan nedenler;</a:t>
            </a:r>
          </a:p>
          <a:p>
            <a:pPr>
              <a:lnSpc>
                <a:spcPct val="150000"/>
              </a:lnSpc>
              <a:spcAft>
                <a:spcPts val="1200"/>
              </a:spcAft>
              <a:buFont typeface="Wingdings" pitchFamily="2" charset="2"/>
              <a:buNone/>
            </a:pPr>
            <a:r>
              <a:rPr lang="tr-TR" sz="2000" b="1" dirty="0">
                <a:latin typeface="Comic Sans MS" pitchFamily="66" charset="0"/>
              </a:rPr>
              <a:t>	Öğrencinin uzun süren bir sağlık sorunu yaşaması, uyumunu </a:t>
            </a:r>
            <a:r>
              <a:rPr lang="tr-TR" sz="2000" b="1" dirty="0" smtClean="0">
                <a:latin typeface="Comic Sans MS" pitchFamily="66" charset="0"/>
              </a:rPr>
              <a:t>	güçleştiren </a:t>
            </a:r>
            <a:r>
              <a:rPr lang="tr-TR" sz="2000" b="1" dirty="0">
                <a:latin typeface="Comic Sans MS" pitchFamily="66" charset="0"/>
              </a:rPr>
              <a:t>psikolojik sorununun olması ve bu sorunlara çözüm </a:t>
            </a:r>
            <a:r>
              <a:rPr lang="tr-TR" sz="2000" b="1" dirty="0" smtClean="0">
                <a:latin typeface="Comic Sans MS" pitchFamily="66" charset="0"/>
              </a:rPr>
              <a:t>	getirebilecek </a:t>
            </a:r>
            <a:r>
              <a:rPr lang="tr-TR" sz="2000" b="1" dirty="0">
                <a:latin typeface="Comic Sans MS" pitchFamily="66" charset="0"/>
              </a:rPr>
              <a:t>uzman desteğinin, yazılı başvurulara rağmen </a:t>
            </a:r>
            <a:r>
              <a:rPr lang="tr-TR" sz="2000" b="1" dirty="0" smtClean="0">
                <a:latin typeface="Comic Sans MS" pitchFamily="66" charset="0"/>
              </a:rPr>
              <a:t>	bulunamamış </a:t>
            </a:r>
            <a:r>
              <a:rPr lang="tr-TR" sz="2000" b="1" dirty="0">
                <a:latin typeface="Comic Sans MS" pitchFamily="66" charset="0"/>
              </a:rPr>
              <a:t>olması vb.</a:t>
            </a:r>
          </a:p>
          <a:p>
            <a:pPr>
              <a:lnSpc>
                <a:spcPct val="150000"/>
              </a:lnSpc>
              <a:spcAft>
                <a:spcPts val="1200"/>
              </a:spcAft>
            </a:pPr>
            <a:r>
              <a:rPr lang="tr-TR" sz="2000" b="1" dirty="0" smtClean="0">
                <a:solidFill>
                  <a:srgbClr val="FF0000"/>
                </a:solidFill>
                <a:latin typeface="Comic Sans MS" pitchFamily="66" charset="0"/>
              </a:rPr>
              <a:t>	Öğretim </a:t>
            </a:r>
            <a:r>
              <a:rPr lang="tr-TR" sz="2000" b="1" dirty="0">
                <a:solidFill>
                  <a:srgbClr val="FF0000"/>
                </a:solidFill>
                <a:latin typeface="Comic Sans MS" pitchFamily="66" charset="0"/>
              </a:rPr>
              <a:t>ile ilgili nedenler;</a:t>
            </a:r>
          </a:p>
          <a:p>
            <a:pPr>
              <a:lnSpc>
                <a:spcPct val="150000"/>
              </a:lnSpc>
              <a:spcAft>
                <a:spcPts val="1200"/>
              </a:spcAft>
              <a:buFont typeface="Wingdings" pitchFamily="2" charset="2"/>
              <a:buNone/>
            </a:pPr>
            <a:r>
              <a:rPr lang="tr-TR" sz="2000" b="1" dirty="0">
                <a:latin typeface="Comic Sans MS" pitchFamily="66" charset="0"/>
              </a:rPr>
              <a:t>	Amaçların uygun seçilmemiş olması, belirlenen öğretim yöntem ve </a:t>
            </a:r>
            <a:r>
              <a:rPr lang="tr-TR" sz="2000" b="1" dirty="0" smtClean="0">
                <a:latin typeface="Comic Sans MS" pitchFamily="66" charset="0"/>
              </a:rPr>
              <a:t>	tekniklerinin </a:t>
            </a:r>
            <a:r>
              <a:rPr lang="tr-TR" sz="2000" b="1" dirty="0">
                <a:latin typeface="Comic Sans MS" pitchFamily="66" charset="0"/>
              </a:rPr>
              <a:t>uygun olmayışı, belirlenen araç-gerecin </a:t>
            </a:r>
            <a:r>
              <a:rPr lang="tr-TR" sz="2000" b="1" dirty="0" smtClean="0">
                <a:latin typeface="Comic Sans MS" pitchFamily="66" charset="0"/>
              </a:rPr>
              <a:t>	sağlanamaması </a:t>
            </a:r>
            <a:r>
              <a:rPr lang="tr-TR" sz="2000" b="1" dirty="0">
                <a:latin typeface="Comic Sans MS" pitchFamily="66" charset="0"/>
              </a:rPr>
              <a:t>vb.</a:t>
            </a:r>
          </a:p>
          <a:p>
            <a:pPr>
              <a:lnSpc>
                <a:spcPct val="150000"/>
              </a:lnSpc>
              <a:spcAft>
                <a:spcPts val="1200"/>
              </a:spcAft>
            </a:pPr>
            <a:r>
              <a:rPr lang="tr-TR" sz="2000" b="1" dirty="0" smtClean="0">
                <a:solidFill>
                  <a:srgbClr val="FF0000"/>
                </a:solidFill>
                <a:latin typeface="Comic Sans MS" pitchFamily="66" charset="0"/>
              </a:rPr>
              <a:t>	Ortamdan </a:t>
            </a:r>
            <a:r>
              <a:rPr lang="tr-TR" sz="2000" b="1" dirty="0">
                <a:solidFill>
                  <a:srgbClr val="FF0000"/>
                </a:solidFill>
                <a:latin typeface="Comic Sans MS" pitchFamily="66" charset="0"/>
              </a:rPr>
              <a:t>kaynaklanan nedenler;</a:t>
            </a:r>
          </a:p>
          <a:p>
            <a:pPr>
              <a:lnSpc>
                <a:spcPct val="150000"/>
              </a:lnSpc>
              <a:spcAft>
                <a:spcPts val="1200"/>
              </a:spcAft>
              <a:buFont typeface="Wingdings" pitchFamily="2" charset="2"/>
              <a:buNone/>
            </a:pPr>
            <a:r>
              <a:rPr lang="tr-TR" sz="2000" b="1" dirty="0">
                <a:latin typeface="Comic Sans MS" pitchFamily="66" charset="0"/>
              </a:rPr>
              <a:t>	Özel eğitim gereksinimi olan bireyin eğitim gereksinimine uygun </a:t>
            </a:r>
            <a:r>
              <a:rPr lang="tr-TR" sz="2000" b="1" dirty="0" smtClean="0">
                <a:latin typeface="Comic Sans MS" pitchFamily="66" charset="0"/>
              </a:rPr>
              <a:t>	ortam </a:t>
            </a:r>
            <a:r>
              <a:rPr lang="tr-TR" sz="2000" b="1" dirty="0">
                <a:latin typeface="Comic Sans MS" pitchFamily="66" charset="0"/>
              </a:rPr>
              <a:t>düzenlemelerinin yapılmamış olması vb</a:t>
            </a:r>
            <a:r>
              <a:rPr lang="tr-TR" sz="2000" b="1" dirty="0" smtClean="0">
                <a:latin typeface="Comic Sans MS" pitchFamily="66" charset="0"/>
              </a:rPr>
              <a:t>.</a:t>
            </a:r>
            <a:endParaRPr lang="tr-TR" sz="2000" b="1" dirty="0">
              <a:latin typeface="Comic Sans MS" pitchFamily="66" charset="0"/>
            </a:endParaRPr>
          </a:p>
        </p:txBody>
      </p:sp>
    </p:spTree>
    <p:extLst>
      <p:ext uri="{BB962C8B-B14F-4D97-AF65-F5344CB8AC3E}">
        <p14:creationId xmlns:p14="http://schemas.microsoft.com/office/powerpoint/2010/main" val="67337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60648"/>
            <a:ext cx="9145016" cy="5893921"/>
          </a:xfrm>
          <a:prstGeom prst="rect">
            <a:avLst/>
          </a:prstGeom>
        </p:spPr>
        <p:txBody>
          <a:bodyPr wrap="square">
            <a:spAutoFit/>
          </a:bodyPr>
          <a:lstStyle/>
          <a:p>
            <a:pPr>
              <a:lnSpc>
                <a:spcPct val="150000"/>
              </a:lnSpc>
              <a:spcAft>
                <a:spcPts val="1200"/>
              </a:spcAft>
            </a:pPr>
            <a:r>
              <a:rPr lang="tr-TR" sz="2000" b="1" dirty="0" smtClean="0">
                <a:solidFill>
                  <a:srgbClr val="FF0000"/>
                </a:solidFill>
                <a:latin typeface="Comic Sans MS" pitchFamily="66" charset="0"/>
              </a:rPr>
              <a:t>	</a:t>
            </a:r>
            <a:r>
              <a:rPr lang="tr-TR" sz="2000" b="1" dirty="0">
                <a:solidFill>
                  <a:srgbClr val="FF0000"/>
                </a:solidFill>
                <a:latin typeface="Comic Sans MS" pitchFamily="66" charset="0"/>
              </a:rPr>
              <a:t>Destek hizmetleri ile ilgili </a:t>
            </a:r>
            <a:r>
              <a:rPr lang="tr-TR" sz="2000" b="1" dirty="0" smtClean="0">
                <a:solidFill>
                  <a:srgbClr val="FF0000"/>
                </a:solidFill>
                <a:latin typeface="Comic Sans MS" pitchFamily="66" charset="0"/>
              </a:rPr>
              <a:t>nedenler;</a:t>
            </a:r>
          </a:p>
          <a:p>
            <a:pPr>
              <a:lnSpc>
                <a:spcPct val="150000"/>
              </a:lnSpc>
              <a:spcAft>
                <a:spcPts val="1200"/>
              </a:spcAft>
            </a:pPr>
            <a:r>
              <a:rPr lang="tr-TR" sz="2000" b="1" dirty="0">
                <a:solidFill>
                  <a:srgbClr val="FF0000"/>
                </a:solidFill>
                <a:latin typeface="Comic Sans MS" pitchFamily="66" charset="0"/>
              </a:rPr>
              <a:t>	</a:t>
            </a:r>
            <a:r>
              <a:rPr lang="tr-TR" sz="2000" b="1" dirty="0" smtClean="0">
                <a:latin typeface="Comic Sans MS" pitchFamily="66" charset="0"/>
              </a:rPr>
              <a:t>Yöneltme </a:t>
            </a:r>
            <a:r>
              <a:rPr lang="tr-TR" sz="2000" b="1" dirty="0">
                <a:latin typeface="Comic Sans MS" pitchFamily="66" charset="0"/>
              </a:rPr>
              <a:t>raporunda belirtilmiş olan destek hizmetlerin </a:t>
            </a:r>
            <a:r>
              <a:rPr lang="tr-TR" sz="2000" b="1" dirty="0" smtClean="0">
                <a:latin typeface="Comic Sans MS" pitchFamily="66" charset="0"/>
              </a:rPr>
              <a:t>ortamda	sağlanamamış </a:t>
            </a:r>
            <a:r>
              <a:rPr lang="tr-TR" sz="2000" b="1" dirty="0">
                <a:latin typeface="Comic Sans MS" pitchFamily="66" charset="0"/>
              </a:rPr>
              <a:t>ya da yetersiz sağlanmış olması vb</a:t>
            </a:r>
            <a:r>
              <a:rPr lang="tr-TR" sz="2000" b="1" dirty="0" smtClean="0">
                <a:latin typeface="Comic Sans MS" pitchFamily="66" charset="0"/>
              </a:rPr>
              <a:t>.</a:t>
            </a:r>
            <a:endParaRPr lang="tr-TR" sz="2000" b="1" dirty="0" smtClean="0">
              <a:solidFill>
                <a:srgbClr val="FF0000"/>
              </a:solidFill>
              <a:latin typeface="Comic Sans MS" pitchFamily="66" charset="0"/>
            </a:endParaRPr>
          </a:p>
          <a:p>
            <a:pPr marL="590550" indent="-590550">
              <a:lnSpc>
                <a:spcPct val="150000"/>
              </a:lnSpc>
              <a:spcBef>
                <a:spcPts val="600"/>
              </a:spcBef>
              <a:spcAft>
                <a:spcPts val="600"/>
              </a:spcAft>
            </a:pPr>
            <a:r>
              <a:rPr lang="tr-TR" sz="2400" b="1" dirty="0">
                <a:solidFill>
                  <a:srgbClr val="FF0000"/>
                </a:solidFill>
                <a:latin typeface="Comic Sans MS" pitchFamily="66" charset="0"/>
              </a:rPr>
              <a:t>	</a:t>
            </a:r>
            <a:r>
              <a:rPr lang="tr-TR" sz="2400" b="1" dirty="0" smtClean="0">
                <a:solidFill>
                  <a:srgbClr val="FF0000"/>
                </a:solidFill>
                <a:latin typeface="Comic Sans MS" pitchFamily="66" charset="0"/>
              </a:rPr>
              <a:t>	</a:t>
            </a:r>
            <a:r>
              <a:rPr lang="tr-TR" sz="2000" b="1" dirty="0" smtClean="0">
                <a:solidFill>
                  <a:srgbClr val="FF0000"/>
                </a:solidFill>
                <a:latin typeface="Comic Sans MS" pitchFamily="66" charset="0"/>
              </a:rPr>
              <a:t>Anne-babanın 	öğretim </a:t>
            </a:r>
            <a:r>
              <a:rPr lang="tr-TR" sz="2000" b="1" dirty="0">
                <a:solidFill>
                  <a:srgbClr val="FF0000"/>
                </a:solidFill>
                <a:latin typeface="Comic Sans MS" pitchFamily="66" charset="0"/>
              </a:rPr>
              <a:t>sürecindeki yeri ile ilgili </a:t>
            </a:r>
            <a:r>
              <a:rPr lang="tr-TR" sz="2000" b="1" dirty="0" smtClean="0">
                <a:solidFill>
                  <a:srgbClr val="FF0000"/>
                </a:solidFill>
                <a:latin typeface="Comic Sans MS" pitchFamily="66" charset="0"/>
              </a:rPr>
              <a:t>nedenler;</a:t>
            </a:r>
          </a:p>
          <a:p>
            <a:pPr marL="590550" indent="-590550">
              <a:lnSpc>
                <a:spcPct val="150000"/>
              </a:lnSpc>
              <a:spcBef>
                <a:spcPts val="600"/>
              </a:spcBef>
              <a:spcAft>
                <a:spcPts val="600"/>
              </a:spcAft>
            </a:pPr>
            <a:r>
              <a:rPr lang="tr-TR" sz="2000" b="1" dirty="0">
                <a:solidFill>
                  <a:srgbClr val="FF0000"/>
                </a:solidFill>
                <a:latin typeface="Comic Sans MS" pitchFamily="66" charset="0"/>
              </a:rPr>
              <a:t>	</a:t>
            </a:r>
            <a:r>
              <a:rPr lang="tr-TR" sz="2000" b="1" dirty="0" smtClean="0">
                <a:solidFill>
                  <a:srgbClr val="FF0000"/>
                </a:solidFill>
                <a:latin typeface="Comic Sans MS" pitchFamily="66" charset="0"/>
              </a:rPr>
              <a:t>	</a:t>
            </a:r>
            <a:r>
              <a:rPr lang="tr-TR" sz="2000" b="1" dirty="0" smtClean="0">
                <a:latin typeface="Comic Sans MS" pitchFamily="66" charset="0"/>
              </a:rPr>
              <a:t>Anne-babanın</a:t>
            </a:r>
            <a:r>
              <a:rPr lang="tr-TR" sz="2000" b="1" dirty="0">
                <a:latin typeface="Comic Sans MS" pitchFamily="66" charset="0"/>
              </a:rPr>
              <a:t>, öğrenci ile okul dışında, evde yapması gereken, </a:t>
            </a:r>
            <a:r>
              <a:rPr lang="tr-TR" sz="2000" b="1" dirty="0" smtClean="0">
                <a:latin typeface="Comic Sans MS" pitchFamily="66" charset="0"/>
              </a:rPr>
              <a:t> 	öğretmen </a:t>
            </a:r>
            <a:r>
              <a:rPr lang="tr-TR" sz="2000" b="1" dirty="0">
                <a:latin typeface="Comic Sans MS" pitchFamily="66" charset="0"/>
              </a:rPr>
              <a:t>tarafından bildirilmiş çalışmaları yapmamış olması vb.</a:t>
            </a:r>
          </a:p>
          <a:p>
            <a:pPr marL="590550" indent="-590550">
              <a:lnSpc>
                <a:spcPct val="150000"/>
              </a:lnSpc>
              <a:spcBef>
                <a:spcPts val="600"/>
              </a:spcBef>
              <a:spcAft>
                <a:spcPts val="600"/>
              </a:spcAft>
            </a:pPr>
            <a:r>
              <a:rPr lang="tr-TR" sz="2000" b="1" dirty="0" smtClean="0">
                <a:solidFill>
                  <a:srgbClr val="FF0000"/>
                </a:solidFill>
                <a:latin typeface="Comic Sans MS" pitchFamily="66" charset="0"/>
              </a:rPr>
              <a:t>		BEP </a:t>
            </a:r>
            <a:r>
              <a:rPr lang="tr-TR" sz="2000" b="1" dirty="0">
                <a:solidFill>
                  <a:srgbClr val="FF0000"/>
                </a:solidFill>
                <a:latin typeface="Comic Sans MS" pitchFamily="66" charset="0"/>
              </a:rPr>
              <a:t>geliştirme birimi ile ilgili nedenler;</a:t>
            </a:r>
          </a:p>
          <a:p>
            <a:pPr marL="590550" indent="-590550">
              <a:lnSpc>
                <a:spcPct val="150000"/>
              </a:lnSpc>
              <a:spcBef>
                <a:spcPts val="600"/>
              </a:spcBef>
              <a:spcAft>
                <a:spcPts val="600"/>
              </a:spcAft>
              <a:buFont typeface="Wingdings" pitchFamily="2" charset="2"/>
              <a:buNone/>
            </a:pPr>
            <a:r>
              <a:rPr lang="tr-TR" sz="2000" b="1" dirty="0">
                <a:latin typeface="Comic Sans MS" pitchFamily="66" charset="0"/>
              </a:rPr>
              <a:t>	</a:t>
            </a:r>
            <a:r>
              <a:rPr lang="tr-TR" sz="2000" b="1" dirty="0" smtClean="0">
                <a:latin typeface="Comic Sans MS" pitchFamily="66" charset="0"/>
              </a:rPr>
              <a:t>	Birimde </a:t>
            </a:r>
            <a:r>
              <a:rPr lang="tr-TR" sz="2000" b="1" dirty="0">
                <a:latin typeface="Comic Sans MS" pitchFamily="66" charset="0"/>
              </a:rPr>
              <a:t>görev alması gereken ve öğretime destek sağlayacak </a:t>
            </a:r>
            <a:r>
              <a:rPr lang="tr-TR" sz="2000" b="1" dirty="0" smtClean="0">
                <a:latin typeface="Comic Sans MS" pitchFamily="66" charset="0"/>
              </a:rPr>
              <a:t>	üyelerden </a:t>
            </a:r>
            <a:r>
              <a:rPr lang="tr-TR" sz="2000" b="1" dirty="0">
                <a:latin typeface="Comic Sans MS" pitchFamily="66" charset="0"/>
              </a:rPr>
              <a:t>birinin birimde olmamasının etkileri vb.</a:t>
            </a:r>
          </a:p>
          <a:p>
            <a:pPr marL="590550" indent="-590550">
              <a:lnSpc>
                <a:spcPct val="150000"/>
              </a:lnSpc>
              <a:spcBef>
                <a:spcPts val="600"/>
              </a:spcBef>
              <a:spcAft>
                <a:spcPts val="600"/>
              </a:spcAft>
            </a:pPr>
            <a:r>
              <a:rPr lang="tr-TR" sz="2400" b="1" dirty="0" smtClean="0">
                <a:solidFill>
                  <a:srgbClr val="FF0000"/>
                </a:solidFill>
                <a:latin typeface="Comic Sans MS" pitchFamily="66" charset="0"/>
              </a:rPr>
              <a:t>	</a:t>
            </a:r>
            <a:endParaRPr lang="tr-TR" sz="2000" b="1" dirty="0">
              <a:latin typeface="Comic Sans MS" pitchFamily="66" charset="0"/>
            </a:endParaRPr>
          </a:p>
        </p:txBody>
      </p:sp>
    </p:spTree>
    <p:extLst>
      <p:ext uri="{BB962C8B-B14F-4D97-AF65-F5344CB8AC3E}">
        <p14:creationId xmlns:p14="http://schemas.microsoft.com/office/powerpoint/2010/main" val="357314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195736" y="226728"/>
            <a:ext cx="5544616" cy="830997"/>
          </a:xfrm>
          <a:prstGeom prst="rect">
            <a:avLst/>
          </a:prstGeom>
        </p:spPr>
        <p:txBody>
          <a:bodyPr wrap="square">
            <a:spAutoFit/>
          </a:bodyPr>
          <a:lstStyle/>
          <a:p>
            <a:r>
              <a:rPr lang="tr-TR" sz="2400" b="1" i="1" dirty="0">
                <a:latin typeface="Comic Sans MS" panose="030F0702030302020204" pitchFamily="66" charset="0"/>
              </a:rPr>
              <a:t>BİREYSELLEŞTİRİLMİŞ EĞİTİM PLANI (BEP) NEDİR?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8" name="Metin kutusu 7"/>
          <p:cNvSpPr txBox="1"/>
          <p:nvPr/>
        </p:nvSpPr>
        <p:spPr>
          <a:xfrm>
            <a:off x="1187625" y="1556792"/>
            <a:ext cx="7962814" cy="4524315"/>
          </a:xfrm>
          <a:prstGeom prst="rect">
            <a:avLst/>
          </a:prstGeom>
          <a:noFill/>
        </p:spPr>
        <p:txBody>
          <a:bodyPr wrap="square" rtlCol="0">
            <a:spAutoFit/>
          </a:bodyPr>
          <a:lstStyle/>
          <a:p>
            <a:r>
              <a:rPr lang="tr-TR" sz="2400" dirty="0" smtClean="0">
                <a:latin typeface="Comic Sans MS" panose="030F0702030302020204" pitchFamily="66" charset="0"/>
              </a:rPr>
              <a:t>Özel eğitim gerektiren birey için geliştirilen ve </a:t>
            </a:r>
            <a:r>
              <a:rPr lang="tr-TR" sz="2400" dirty="0" smtClean="0">
                <a:solidFill>
                  <a:srgbClr val="FF0000"/>
                </a:solidFill>
                <a:latin typeface="Comic Sans MS" panose="030F0702030302020204" pitchFamily="66" charset="0"/>
              </a:rPr>
              <a:t>ailesi tarafından onaylanan </a:t>
            </a:r>
            <a:r>
              <a:rPr lang="tr-TR" sz="2400" dirty="0" smtClean="0">
                <a:latin typeface="Comic Sans MS" panose="030F0702030302020204" pitchFamily="66" charset="0"/>
              </a:rPr>
              <a:t>BEP</a:t>
            </a:r>
            <a:r>
              <a:rPr lang="tr-TR" sz="2400" dirty="0" smtClean="0">
                <a:latin typeface="Comic Sans MS" panose="030F0702030302020204" pitchFamily="66" charset="0"/>
              </a:rPr>
              <a:t>; </a:t>
            </a:r>
            <a:r>
              <a:rPr lang="tr-TR" sz="2400" dirty="0" smtClean="0">
                <a:latin typeface="Comic Sans MS" panose="030F0702030302020204" pitchFamily="66" charset="0"/>
              </a:rPr>
              <a:t>bireyin, ailenin, öğretmenin gereksinimleri doğrultusunda hazırlanan ve hedeflenen amaçlarda verilecek destek eğitim hizmetlerini içeren </a:t>
            </a:r>
            <a:r>
              <a:rPr lang="tr-TR" sz="2400" dirty="0" smtClean="0">
                <a:solidFill>
                  <a:srgbClr val="FF0000"/>
                </a:solidFill>
                <a:latin typeface="Comic Sans MS" panose="030F0702030302020204" pitchFamily="66" charset="0"/>
              </a:rPr>
              <a:t>özel eğitim programıdır.</a:t>
            </a:r>
          </a:p>
          <a:p>
            <a:r>
              <a:rPr lang="tr-TR" sz="2400" dirty="0" smtClean="0">
                <a:latin typeface="Comic Sans MS" panose="030F0702030302020204" pitchFamily="66" charset="0"/>
              </a:rPr>
              <a:t>Bireyselleştirilmiş eğitim programları, bireyin tüm gelişim ve disiplin alanlarında gözlem, gelişim ve değerlendirme ölçekleri kullanılarak ve hedeflenen amaçların gerçekleşme düzeyi doğrultusunda değerlendirilir. Birey için hazırlanacak bireyselleştirilmiş eğitim programında ve yöneltme kararında bu değerlendirmeler esas alınır</a:t>
            </a:r>
            <a:r>
              <a:rPr lang="tr-TR" dirty="0" smtClean="0"/>
              <a:t>.</a:t>
            </a:r>
            <a:endParaRPr lang="tr-TR" dirty="0"/>
          </a:p>
        </p:txBody>
      </p:sp>
      <p:sp>
        <p:nvSpPr>
          <p:cNvPr id="10" name="Oval 9"/>
          <p:cNvSpPr/>
          <p:nvPr/>
        </p:nvSpPr>
        <p:spPr>
          <a:xfrm>
            <a:off x="0" y="0"/>
            <a:ext cx="2195736" cy="1772816"/>
          </a:xfrm>
          <a:prstGeom prst="ellipse">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solidFill>
                  <a:schemeClr val="bg2">
                    <a:lumMod val="10000"/>
                  </a:schemeClr>
                </a:solidFill>
                <a:latin typeface="Comic Sans MS" panose="030F0702030302020204" pitchFamily="66" charset="0"/>
              </a:rPr>
              <a:t>MADDE 69</a:t>
            </a:r>
            <a:endParaRPr lang="tr-TR" sz="2400" b="1" dirty="0">
              <a:solidFill>
                <a:schemeClr val="bg2">
                  <a:lumMod val="10000"/>
                </a:schemeClr>
              </a:solidFill>
              <a:latin typeface="Comic Sans MS" panose="030F0702030302020204" pitchFamily="66" charset="0"/>
            </a:endParaRPr>
          </a:p>
        </p:txBody>
      </p:sp>
    </p:spTree>
    <p:extLst>
      <p:ext uri="{BB962C8B-B14F-4D97-AF65-F5344CB8AC3E}">
        <p14:creationId xmlns:p14="http://schemas.microsoft.com/office/powerpoint/2010/main" val="567607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253" y="116632"/>
            <a:ext cx="9036496" cy="5709255"/>
          </a:xfrm>
          <a:prstGeom prst="rect">
            <a:avLst/>
          </a:prstGeom>
        </p:spPr>
        <p:txBody>
          <a:bodyPr wrap="square">
            <a:spAutoFit/>
          </a:bodyPr>
          <a:lstStyle/>
          <a:p>
            <a:pPr marL="590550" indent="-590550">
              <a:lnSpc>
                <a:spcPct val="150000"/>
              </a:lnSpc>
              <a:spcBef>
                <a:spcPts val="600"/>
              </a:spcBef>
              <a:spcAft>
                <a:spcPts val="600"/>
              </a:spcAft>
            </a:pPr>
            <a:r>
              <a:rPr lang="tr-TR" sz="2000" b="1" dirty="0" smtClean="0">
                <a:solidFill>
                  <a:srgbClr val="FF0000"/>
                </a:solidFill>
                <a:latin typeface="Comic Sans MS" pitchFamily="66" charset="0"/>
              </a:rPr>
              <a:t>	Eğitim </a:t>
            </a:r>
            <a:r>
              <a:rPr lang="tr-TR" sz="2000" b="1" dirty="0">
                <a:solidFill>
                  <a:srgbClr val="FF0000"/>
                </a:solidFill>
                <a:latin typeface="Comic Sans MS" pitchFamily="66" charset="0"/>
              </a:rPr>
              <a:t>personeli ile ilgili nedenler;</a:t>
            </a:r>
          </a:p>
          <a:p>
            <a:pPr marL="590550" indent="-590550">
              <a:lnSpc>
                <a:spcPct val="150000"/>
              </a:lnSpc>
              <a:spcBef>
                <a:spcPts val="600"/>
              </a:spcBef>
              <a:spcAft>
                <a:spcPts val="600"/>
              </a:spcAft>
              <a:buFont typeface="Wingdings" pitchFamily="2" charset="2"/>
              <a:buNone/>
            </a:pPr>
            <a:r>
              <a:rPr lang="tr-TR" sz="2000" b="1" dirty="0">
                <a:latin typeface="Comic Sans MS" pitchFamily="66" charset="0"/>
              </a:rPr>
              <a:t>	</a:t>
            </a:r>
            <a:r>
              <a:rPr lang="tr-TR" sz="2000" b="1" dirty="0" smtClean="0">
                <a:latin typeface="Comic Sans MS" pitchFamily="66" charset="0"/>
              </a:rPr>
              <a:t>Eğitim </a:t>
            </a:r>
            <a:r>
              <a:rPr lang="tr-TR" sz="2000" b="1" dirty="0">
                <a:latin typeface="Comic Sans MS" pitchFamily="66" charset="0"/>
              </a:rPr>
              <a:t>ve öğretimi yapacak yeterli sayıda ve uygun nitelikte personelin olmaması ya da mevcut eğitim personelinin uygun program ve hizmet içi eğitimle desteklenmemiş olması vb.</a:t>
            </a:r>
          </a:p>
          <a:p>
            <a:pPr marL="590550" indent="-590550">
              <a:lnSpc>
                <a:spcPct val="150000"/>
              </a:lnSpc>
              <a:spcBef>
                <a:spcPts val="600"/>
              </a:spcBef>
              <a:spcAft>
                <a:spcPts val="600"/>
              </a:spcAft>
            </a:pPr>
            <a:r>
              <a:rPr lang="tr-TR" sz="2400" b="1" dirty="0">
                <a:solidFill>
                  <a:srgbClr val="FF0000"/>
                </a:solidFill>
                <a:latin typeface="Comic Sans MS" pitchFamily="66" charset="0"/>
              </a:rPr>
              <a:t>	</a:t>
            </a:r>
            <a:r>
              <a:rPr lang="tr-TR" sz="2000" b="1" dirty="0">
                <a:solidFill>
                  <a:srgbClr val="FF0000"/>
                </a:solidFill>
                <a:latin typeface="Comic Sans MS" pitchFamily="66" charset="0"/>
              </a:rPr>
              <a:t>Ekip ile ilgili nedenler;</a:t>
            </a:r>
            <a:endParaRPr lang="tr-TR" sz="2400" b="1" dirty="0">
              <a:solidFill>
                <a:srgbClr val="FF0000"/>
              </a:solidFill>
              <a:latin typeface="Comic Sans MS" pitchFamily="66" charset="0"/>
            </a:endParaRPr>
          </a:p>
          <a:p>
            <a:pPr marL="590550" indent="-590550">
              <a:lnSpc>
                <a:spcPct val="150000"/>
              </a:lnSpc>
              <a:spcBef>
                <a:spcPts val="600"/>
              </a:spcBef>
              <a:spcAft>
                <a:spcPts val="600"/>
              </a:spcAft>
              <a:buFont typeface="Wingdings" pitchFamily="2" charset="2"/>
              <a:buNone/>
            </a:pPr>
            <a:r>
              <a:rPr lang="tr-TR" sz="2000" b="1" dirty="0">
                <a:latin typeface="Comic Sans MS" pitchFamily="66" charset="0"/>
              </a:rPr>
              <a:t>	</a:t>
            </a:r>
            <a:r>
              <a:rPr lang="tr-TR" sz="2000" b="1" dirty="0" smtClean="0">
                <a:latin typeface="Comic Sans MS" pitchFamily="66" charset="0"/>
              </a:rPr>
              <a:t>Bireyin </a:t>
            </a:r>
            <a:r>
              <a:rPr lang="tr-TR" sz="2000" b="1" dirty="0">
                <a:latin typeface="Comic Sans MS" pitchFamily="66" charset="0"/>
              </a:rPr>
              <a:t>tanılama, değerlendirme ve yöneltme bilgilerini içeren dosyasının birime ulaşmamış olması, bireyin izlenmesi aşamasında ekibin uygun desteği sağlamamış olmasının etkileri </a:t>
            </a:r>
            <a:r>
              <a:rPr lang="tr-TR" sz="2000" b="1" dirty="0" err="1">
                <a:latin typeface="Comic Sans MS" pitchFamily="66" charset="0"/>
              </a:rPr>
              <a:t>vb</a:t>
            </a:r>
            <a:endParaRPr lang="tr-TR" sz="2000" b="1" dirty="0">
              <a:latin typeface="Comic Sans MS" pitchFamily="66" charset="0"/>
            </a:endParaRPr>
          </a:p>
          <a:p>
            <a:pPr marL="590550" indent="-590550">
              <a:lnSpc>
                <a:spcPct val="150000"/>
              </a:lnSpc>
              <a:spcBef>
                <a:spcPts val="600"/>
              </a:spcBef>
              <a:spcAft>
                <a:spcPts val="600"/>
              </a:spcAft>
            </a:pPr>
            <a:r>
              <a:rPr lang="tr-TR" sz="2400" b="1" dirty="0">
                <a:solidFill>
                  <a:srgbClr val="FF0000"/>
                </a:solidFill>
                <a:latin typeface="Comic Sans MS" pitchFamily="66" charset="0"/>
              </a:rPr>
              <a:t>	</a:t>
            </a:r>
            <a:r>
              <a:rPr lang="tr-TR" sz="2000" b="1" dirty="0">
                <a:solidFill>
                  <a:srgbClr val="FF0000"/>
                </a:solidFill>
                <a:latin typeface="Comic Sans MS" pitchFamily="66" charset="0"/>
              </a:rPr>
              <a:t>Yerleştirme kararı ile ilgili nedenler:</a:t>
            </a:r>
          </a:p>
          <a:p>
            <a:pPr marL="590550" indent="-590550">
              <a:lnSpc>
                <a:spcPct val="150000"/>
              </a:lnSpc>
              <a:spcBef>
                <a:spcPts val="600"/>
              </a:spcBef>
              <a:spcAft>
                <a:spcPts val="600"/>
              </a:spcAft>
              <a:buFont typeface="Wingdings" pitchFamily="2" charset="2"/>
              <a:buNone/>
            </a:pPr>
            <a:r>
              <a:rPr lang="tr-TR" sz="2000" b="1" dirty="0">
                <a:latin typeface="Comic Sans MS" pitchFamily="66" charset="0"/>
              </a:rPr>
              <a:t>	</a:t>
            </a:r>
            <a:r>
              <a:rPr lang="tr-TR" sz="2000" b="1" dirty="0" smtClean="0">
                <a:latin typeface="Comic Sans MS" pitchFamily="66" charset="0"/>
              </a:rPr>
              <a:t>Yöneltme </a:t>
            </a:r>
            <a:r>
              <a:rPr lang="tr-TR" sz="2000" b="1" dirty="0">
                <a:latin typeface="Comic Sans MS" pitchFamily="66" charset="0"/>
              </a:rPr>
              <a:t>raporuna uygun yerleştirmenin yapılmamış olması vb.</a:t>
            </a:r>
            <a:endParaRPr lang="tr-TR" sz="2000" dirty="0"/>
          </a:p>
        </p:txBody>
      </p:sp>
    </p:spTree>
    <p:extLst>
      <p:ext uri="{BB962C8B-B14F-4D97-AF65-F5344CB8AC3E}">
        <p14:creationId xmlns:p14="http://schemas.microsoft.com/office/powerpoint/2010/main" val="24070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7" name="Metin kutusu 6"/>
          <p:cNvSpPr txBox="1"/>
          <p:nvPr/>
        </p:nvSpPr>
        <p:spPr>
          <a:xfrm>
            <a:off x="928624" y="1380848"/>
            <a:ext cx="8208912" cy="4247317"/>
          </a:xfrm>
          <a:prstGeom prst="rect">
            <a:avLst/>
          </a:prstGeom>
          <a:noFill/>
        </p:spPr>
        <p:txBody>
          <a:bodyPr wrap="square" rtlCol="0">
            <a:spAutoFit/>
          </a:bodyPr>
          <a:lstStyle/>
          <a:p>
            <a:pPr marL="285750" indent="-285750">
              <a:buFont typeface="Wingdings" panose="05000000000000000000" pitchFamily="2" charset="2"/>
              <a:buChar char="ü"/>
            </a:pPr>
            <a:r>
              <a:rPr lang="tr-TR" sz="2800" dirty="0" smtClean="0">
                <a:latin typeface="Comic Sans MS" panose="030F0702030302020204" pitchFamily="66" charset="0"/>
              </a:rPr>
              <a:t>Bir özel eğitim programıdır.</a:t>
            </a:r>
          </a:p>
          <a:p>
            <a:pPr marL="285750" indent="-285750">
              <a:buFont typeface="Wingdings" panose="05000000000000000000" pitchFamily="2" charset="2"/>
              <a:buChar char="ü"/>
            </a:pPr>
            <a:r>
              <a:rPr lang="tr-TR" sz="2800" dirty="0" smtClean="0">
                <a:latin typeface="Comic Sans MS" panose="030F0702030302020204" pitchFamily="66" charset="0"/>
              </a:rPr>
              <a:t>Öğrencinin, ihtiyaçlarının, ilgilerinin ve performansının bir özetidir.</a:t>
            </a:r>
          </a:p>
          <a:p>
            <a:pPr marL="285750" indent="-285750">
              <a:buFont typeface="Wingdings" panose="05000000000000000000" pitchFamily="2" charset="2"/>
              <a:buChar char="ü"/>
            </a:pPr>
            <a:r>
              <a:rPr lang="tr-TR" sz="2800" dirty="0">
                <a:latin typeface="Comic Sans MS" panose="030F0702030302020204" pitchFamily="66" charset="0"/>
              </a:rPr>
              <a:t>Ö</a:t>
            </a:r>
            <a:r>
              <a:rPr lang="tr-TR" sz="2800" dirty="0" smtClean="0">
                <a:latin typeface="Comic Sans MS" panose="030F0702030302020204" pitchFamily="66" charset="0"/>
              </a:rPr>
              <a:t>zel eğitim gereksinimli bireyler için yazılı bir plandır.</a:t>
            </a:r>
          </a:p>
          <a:p>
            <a:pPr marL="285750" indent="-285750">
              <a:buFont typeface="Wingdings" panose="05000000000000000000" pitchFamily="2" charset="2"/>
              <a:buChar char="ü"/>
            </a:pPr>
            <a:r>
              <a:rPr lang="tr-TR" sz="2800" dirty="0" smtClean="0">
                <a:latin typeface="Comic Sans MS" panose="030F0702030302020204" pitchFamily="66" charset="0"/>
              </a:rPr>
              <a:t>Öğrencilerin gelişimlerini gözlemek için öğretmenlere yardımcı bir araçtır.</a:t>
            </a:r>
          </a:p>
          <a:p>
            <a:pPr marL="285750" indent="-285750">
              <a:buFont typeface="Wingdings" panose="05000000000000000000" pitchFamily="2" charset="2"/>
              <a:buChar char="ü"/>
            </a:pPr>
            <a:r>
              <a:rPr lang="tr-TR" sz="2800" dirty="0">
                <a:latin typeface="Comic Sans MS" panose="030F0702030302020204" pitchFamily="66" charset="0"/>
              </a:rPr>
              <a:t>E</a:t>
            </a:r>
            <a:r>
              <a:rPr lang="tr-TR" sz="2800" dirty="0" smtClean="0">
                <a:latin typeface="Comic Sans MS" panose="030F0702030302020204" pitchFamily="66" charset="0"/>
              </a:rPr>
              <a:t>snek bir çalışma programıdır</a:t>
            </a:r>
            <a:r>
              <a:rPr lang="tr-TR" sz="2000" dirty="0" smtClean="0"/>
              <a:t>. </a:t>
            </a:r>
            <a:r>
              <a:rPr lang="tr-TR" sz="2800" dirty="0" smtClean="0">
                <a:latin typeface="Comic Sans MS" panose="030F0702030302020204" pitchFamily="66" charset="0"/>
              </a:rPr>
              <a:t> Zaman ve içerik yönünden değiştirilebilir.</a:t>
            </a:r>
            <a:endParaRPr lang="tr-TR" sz="2000" dirty="0" smtClean="0"/>
          </a:p>
          <a:p>
            <a:pPr marL="285750" indent="-285750">
              <a:buFont typeface="Wingdings" panose="05000000000000000000" pitchFamily="2" charset="2"/>
              <a:buChar char="ü"/>
            </a:pPr>
            <a:endParaRPr lang="tr-TR" sz="2000" dirty="0"/>
          </a:p>
        </p:txBody>
      </p:sp>
      <p:sp>
        <p:nvSpPr>
          <p:cNvPr id="10" name="Oval 9"/>
          <p:cNvSpPr/>
          <p:nvPr/>
        </p:nvSpPr>
        <p:spPr>
          <a:xfrm>
            <a:off x="-180528" y="0"/>
            <a:ext cx="4464496" cy="1244040"/>
          </a:xfrm>
          <a:prstGeom prst="ellipse">
            <a:avLst/>
          </a:prstGeom>
          <a:solidFill>
            <a:srgbClr val="FFFF00"/>
          </a:solidFill>
          <a:scene3d>
            <a:camera prst="isometricOffAxis1Right"/>
            <a:lightRig rig="threePt" dir="t"/>
          </a:scene3d>
          <a:sp3d/>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latin typeface="Comic Sans MS" panose="030F0702030302020204" pitchFamily="66" charset="0"/>
              </a:rPr>
              <a:t>BİREYSELLEŞTİRİLMİŞ EĞİTİM PLANI NEDİR?</a:t>
            </a:r>
            <a:endParaRPr lang="tr-TR" dirty="0">
              <a:latin typeface="Comic Sans MS" panose="030F0702030302020204" pitchFamily="66" charset="0"/>
            </a:endParaRPr>
          </a:p>
        </p:txBody>
      </p:sp>
    </p:spTree>
    <p:extLst>
      <p:ext uri="{BB962C8B-B14F-4D97-AF65-F5344CB8AC3E}">
        <p14:creationId xmlns:p14="http://schemas.microsoft.com/office/powerpoint/2010/main" val="1201503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7" name="Metin kutusu 6"/>
          <p:cNvSpPr txBox="1"/>
          <p:nvPr/>
        </p:nvSpPr>
        <p:spPr>
          <a:xfrm>
            <a:off x="1518128" y="1124744"/>
            <a:ext cx="7272808" cy="470898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tr-TR" sz="2000" dirty="0">
                <a:latin typeface="Comic Sans MS" panose="030F0702030302020204" pitchFamily="66" charset="0"/>
              </a:rPr>
              <a:t>Bireye uygun eğitim hizmetleri sunulur</a:t>
            </a:r>
            <a:r>
              <a:rPr lang="tr-TR" sz="2000" dirty="0" smtClean="0">
                <a:latin typeface="Comic Sans MS" panose="030F0702030302020204" pitchFamily="66" charset="0"/>
              </a:rPr>
              <a:t>.</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Bireyin yapabileceklerini betimlenir.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Bireyin öğrenmesi izlenir.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karşılaşılabilecek sorunlar ve çözümlerde herkese eşit söz hakkı sağlar.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Aile ile diğer birim üyelerinin ilişkilerine katkıda bulunur.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Bireyin tüm disiplin alanlarında değerlendirilmesini sağlar.</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BEP geliştirme biriminin; programın etkililiğinin değerlendirmesine yardımcı olur.</a:t>
            </a:r>
          </a:p>
          <a:p>
            <a:pPr marL="285750" indent="-285750">
              <a:lnSpc>
                <a:spcPct val="150000"/>
              </a:lnSpc>
              <a:buFont typeface="Wingdings" panose="05000000000000000000" pitchFamily="2" charset="2"/>
              <a:buChar char="ü"/>
            </a:pPr>
            <a:endParaRPr lang="tr-TR" sz="2000" dirty="0">
              <a:latin typeface="Comic Sans MS" panose="030F0702030302020204" pitchFamily="66" charset="0"/>
            </a:endParaRPr>
          </a:p>
        </p:txBody>
      </p:sp>
      <p:sp>
        <p:nvSpPr>
          <p:cNvPr id="8" name="Oval 7"/>
          <p:cNvSpPr/>
          <p:nvPr/>
        </p:nvSpPr>
        <p:spPr>
          <a:xfrm>
            <a:off x="-149968" y="0"/>
            <a:ext cx="3312368" cy="1224136"/>
          </a:xfrm>
          <a:prstGeom prst="ellipse">
            <a:avLst/>
          </a:prstGeom>
          <a:solidFill>
            <a:srgbClr val="FFFF00"/>
          </a:solidFill>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BEP’İN FAYDALARI</a:t>
            </a:r>
            <a:endParaRPr lang="tr-TR" dirty="0"/>
          </a:p>
        </p:txBody>
      </p:sp>
    </p:spTree>
    <p:extLst>
      <p:ext uri="{BB962C8B-B14F-4D97-AF65-F5344CB8AC3E}">
        <p14:creationId xmlns:p14="http://schemas.microsoft.com/office/powerpoint/2010/main" val="204216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7" name="Metin kutusu 6"/>
          <p:cNvSpPr txBox="1"/>
          <p:nvPr/>
        </p:nvSpPr>
        <p:spPr>
          <a:xfrm>
            <a:off x="1331640" y="1340768"/>
            <a:ext cx="4968552" cy="369332"/>
          </a:xfrm>
          <a:prstGeom prst="rect">
            <a:avLst/>
          </a:prstGeom>
          <a:noFill/>
        </p:spPr>
        <p:txBody>
          <a:bodyPr wrap="square" rtlCol="0">
            <a:spAutoFit/>
          </a:bodyPr>
          <a:lstStyle/>
          <a:p>
            <a:endParaRPr lang="tr-TR" dirty="0"/>
          </a:p>
        </p:txBody>
      </p:sp>
      <p:sp>
        <p:nvSpPr>
          <p:cNvPr id="9" name="Oval 8"/>
          <p:cNvSpPr/>
          <p:nvPr/>
        </p:nvSpPr>
        <p:spPr>
          <a:xfrm>
            <a:off x="-302368" y="251168"/>
            <a:ext cx="5760640" cy="1080120"/>
          </a:xfrm>
          <a:prstGeom prst="ellipse">
            <a:avLst/>
          </a:prstGeom>
          <a:solidFill>
            <a:srgbClr val="FFFF00"/>
          </a:solidFill>
          <a:scene3d>
            <a:camera prst="isometricOffAxis1Right"/>
            <a:lightRig rig="threePt" dir="t"/>
          </a:scene3d>
          <a:sp3d>
            <a:bevelT w="139700" prst="cross"/>
            <a:bevelB prst="relaxedInse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smtClean="0">
                <a:latin typeface="Comic Sans MS" panose="030F0702030302020204" pitchFamily="66" charset="0"/>
              </a:rPr>
              <a:t>NEDEN BEP HAZIRLAMALIYIZ?</a:t>
            </a:r>
            <a:endParaRPr lang="tr-TR" sz="2800" dirty="0">
              <a:latin typeface="Comic Sans MS" panose="030F0702030302020204" pitchFamily="66" charset="0"/>
            </a:endParaRPr>
          </a:p>
        </p:txBody>
      </p:sp>
      <p:sp>
        <p:nvSpPr>
          <p:cNvPr id="10" name="Metin kutusu 9"/>
          <p:cNvSpPr txBox="1"/>
          <p:nvPr/>
        </p:nvSpPr>
        <p:spPr>
          <a:xfrm>
            <a:off x="1300024" y="1571938"/>
            <a:ext cx="7843976" cy="4893647"/>
          </a:xfrm>
          <a:prstGeom prst="rect">
            <a:avLst/>
          </a:prstGeom>
          <a:noFill/>
        </p:spPr>
        <p:txBody>
          <a:bodyPr wrap="square" rtlCol="0">
            <a:spAutoFit/>
          </a:bodyPr>
          <a:lstStyle/>
          <a:p>
            <a:pPr>
              <a:lnSpc>
                <a:spcPct val="150000"/>
              </a:lnSpc>
            </a:pPr>
            <a:r>
              <a:rPr lang="tr-TR" sz="2400" dirty="0" smtClean="0">
                <a:latin typeface="Comic Sans MS" panose="030F0702030302020204" pitchFamily="66" charset="0"/>
              </a:rPr>
              <a:t>Özel eğitimin ana konusu farklılıklarımızdır. Farklılığı olan bireylere sunulan hizmetin tümüne özel eğitim denir. Çoğu zaman bu durum üstün özelliklere avantaja dönüşürken kimi zaman olumsuzluklarla karşılaşılmasına neden olmaktadır. Çoğunluktan yetersizliği ve üstünlüğü ile ayrılan, yetersizliğin engele, üstünlüğün uyumsuzluğa dönüştüğü durumlarda bireyselleştirilmiş eğitim planı yapmamız gerekir.</a:t>
            </a:r>
          </a:p>
          <a:p>
            <a:endParaRPr lang="tr-TR" sz="2400" dirty="0">
              <a:latin typeface="Comic Sans MS" panose="030F0702030302020204" pitchFamily="66" charset="0"/>
            </a:endParaRPr>
          </a:p>
        </p:txBody>
      </p:sp>
    </p:spTree>
    <p:extLst>
      <p:ext uri="{BB962C8B-B14F-4D97-AF65-F5344CB8AC3E}">
        <p14:creationId xmlns:p14="http://schemas.microsoft.com/office/powerpoint/2010/main" val="2396623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6" name="Oval 5"/>
          <p:cNvSpPr/>
          <p:nvPr/>
        </p:nvSpPr>
        <p:spPr>
          <a:xfrm>
            <a:off x="-259744" y="16808"/>
            <a:ext cx="4287024" cy="1462472"/>
          </a:xfrm>
          <a:prstGeom prst="ellipse">
            <a:avLst/>
          </a:prstGeom>
          <a:solidFill>
            <a:srgbClr val="FFFF00"/>
          </a:solidFill>
          <a:scene3d>
            <a:camera prst="isometricOffAxis1Right"/>
            <a:lightRig rig="threePt" dir="t"/>
          </a:scene3d>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b="1" i="1" dirty="0" smtClean="0">
                <a:latin typeface="Comic Sans MS" panose="030F0702030302020204" pitchFamily="66" charset="0"/>
              </a:rPr>
              <a:t>BEP’i ZORUNLU KILAN NEDENLER</a:t>
            </a:r>
            <a:endParaRPr lang="tr-TR" sz="2000" b="1" i="1" dirty="0">
              <a:latin typeface="Comic Sans MS" panose="030F0702030302020204" pitchFamily="66" charset="0"/>
            </a:endParaRPr>
          </a:p>
        </p:txBody>
      </p:sp>
      <p:sp>
        <p:nvSpPr>
          <p:cNvPr id="8" name="Metin kutusu 7"/>
          <p:cNvSpPr txBox="1"/>
          <p:nvPr/>
        </p:nvSpPr>
        <p:spPr>
          <a:xfrm>
            <a:off x="1331640" y="1772816"/>
            <a:ext cx="7416824" cy="383181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tr-TR" b="1" dirty="0" smtClean="0">
                <a:latin typeface="Comic Sans MS" panose="030F0702030302020204" pitchFamily="66" charset="0"/>
              </a:rPr>
              <a:t>Engel türü ve derecesi ne olursa olsun tüm bireyler öğrenebilir.</a:t>
            </a:r>
          </a:p>
          <a:p>
            <a:pPr marL="285750" indent="-285750">
              <a:lnSpc>
                <a:spcPct val="150000"/>
              </a:lnSpc>
              <a:buFont typeface="Wingdings" panose="05000000000000000000" pitchFamily="2" charset="2"/>
              <a:buChar char="ü"/>
            </a:pPr>
            <a:r>
              <a:rPr lang="tr-TR" b="1" dirty="0" smtClean="0">
                <a:latin typeface="Comic Sans MS" panose="030F0702030302020204" pitchFamily="66" charset="0"/>
              </a:rPr>
              <a:t>Çocuklarda dil,  problem çözme, zihinsel süreçler,  davranışsal özellikler ve öğrenme özellikleri birbirinden farklılık gösterebilir.</a:t>
            </a:r>
          </a:p>
          <a:p>
            <a:pPr marL="285750" indent="-285750">
              <a:lnSpc>
                <a:spcPct val="150000"/>
              </a:lnSpc>
              <a:buFont typeface="Wingdings" panose="05000000000000000000" pitchFamily="2" charset="2"/>
              <a:buChar char="ü"/>
            </a:pPr>
            <a:r>
              <a:rPr lang="tr-TR" b="1" dirty="0" smtClean="0">
                <a:latin typeface="Comic Sans MS" panose="030F0702030302020204" pitchFamily="66" charset="0"/>
              </a:rPr>
              <a:t>Öğrencilerin ilgi ve yetenekleri birbirinden farklı olabilir.</a:t>
            </a:r>
          </a:p>
          <a:p>
            <a:pPr marL="285750" indent="-285750">
              <a:lnSpc>
                <a:spcPct val="150000"/>
              </a:lnSpc>
              <a:buFont typeface="Wingdings" panose="05000000000000000000" pitchFamily="2" charset="2"/>
              <a:buChar char="ü"/>
            </a:pPr>
            <a:r>
              <a:rPr lang="tr-TR" b="1" dirty="0" smtClean="0">
                <a:latin typeface="Comic Sans MS" panose="030F0702030302020204" pitchFamily="66" charset="0"/>
              </a:rPr>
              <a:t>Öğrencinin eğitim ihtiyaçlarını yalnızca müfredatla sınırlandırmadan, toplumda kendisinden beklenen bağımsız yaşam becerilerinin öğretimine fırsat sağlayabilir.</a:t>
            </a:r>
            <a:endParaRPr lang="tr-TR" b="1" dirty="0">
              <a:latin typeface="Comic Sans MS" panose="030F0702030302020204" pitchFamily="66" charset="0"/>
            </a:endParaRPr>
          </a:p>
        </p:txBody>
      </p:sp>
    </p:spTree>
    <p:extLst>
      <p:ext uri="{BB962C8B-B14F-4D97-AF65-F5344CB8AC3E}">
        <p14:creationId xmlns:p14="http://schemas.microsoft.com/office/powerpoint/2010/main" val="305133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rot="20807353">
            <a:off x="82787" y="136738"/>
            <a:ext cx="3456384" cy="1124744"/>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i="1" dirty="0" smtClean="0"/>
              <a:t>DİKKAT EDİLMESİ GEREKENLER</a:t>
            </a:r>
            <a:endParaRPr lang="tr-TR" b="1" i="1"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1548" y="0"/>
            <a:ext cx="1172452" cy="908720"/>
          </a:xfrm>
          <a:prstGeom prst="rect">
            <a:avLst/>
          </a:prstGeom>
        </p:spPr>
      </p:pic>
      <p:sp>
        <p:nvSpPr>
          <p:cNvPr id="10" name="Metin kutusu 9"/>
          <p:cNvSpPr txBox="1"/>
          <p:nvPr/>
        </p:nvSpPr>
        <p:spPr>
          <a:xfrm>
            <a:off x="899592" y="1124744"/>
            <a:ext cx="7833971" cy="5119607"/>
          </a:xfrm>
          <a:prstGeom prst="rect">
            <a:avLst/>
          </a:prstGeom>
          <a:noFill/>
        </p:spPr>
        <p:txBody>
          <a:bodyPr wrap="square" rtlCol="0">
            <a:spAutoFit/>
          </a:bodyPr>
          <a:lstStyle/>
          <a:p>
            <a:pPr>
              <a:lnSpc>
                <a:spcPct val="150000"/>
              </a:lnSpc>
            </a:pPr>
            <a:endParaRPr lang="tr-TR" sz="2000" dirty="0" smtClean="0">
              <a:latin typeface="Comic Sans MS" panose="030F0702030302020204" pitchFamily="66" charset="0"/>
            </a:endParaRP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BEP’İ hazırlayacak birimin oluşturulması</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Bireyin performans düzeyinin belirlenmesi</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Uygun eğitim ortamlarının ve materyallerin belirlenmesi</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Uzun ve kısa dönemli amaçların ölçülebilir olması</a:t>
            </a:r>
            <a:endParaRPr lang="tr-TR" sz="2000" dirty="0">
              <a:latin typeface="Comic Sans MS" panose="030F0702030302020204" pitchFamily="66" charset="0"/>
            </a:endParaRP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Uygun öğretim materyallerin ve öğretim yöntemlerinin belirlenmesi</a:t>
            </a:r>
          </a:p>
          <a:p>
            <a:pPr marL="285750" indent="-285750">
              <a:lnSpc>
                <a:spcPct val="150000"/>
              </a:lnSpc>
              <a:buFont typeface="Wingdings" panose="05000000000000000000" pitchFamily="2" charset="2"/>
              <a:buChar char="ü"/>
            </a:pPr>
            <a:r>
              <a:rPr lang="tr-TR" sz="2000" dirty="0" smtClean="0">
                <a:latin typeface="Comic Sans MS" panose="030F0702030302020204" pitchFamily="66" charset="0"/>
              </a:rPr>
              <a:t>BEP’in uygulanması, izlenmesi ve değerlendirilmesi için sorumluların belirlenerek zaman çizelgesinin hazırlanması ve değerlendirme biçimine karar verilmesi</a:t>
            </a:r>
          </a:p>
          <a:p>
            <a:pPr marL="285750" indent="-285750">
              <a:lnSpc>
                <a:spcPct val="150000"/>
              </a:lnSpc>
              <a:buFont typeface="Wingdings" panose="05000000000000000000" pitchFamily="2" charset="2"/>
              <a:buChar char="ü"/>
            </a:pPr>
            <a:endParaRPr lang="tr-TR" sz="2000" dirty="0">
              <a:latin typeface="Comic Sans MS" panose="030F0702030302020204" pitchFamily="66" charset="0"/>
            </a:endParaRPr>
          </a:p>
        </p:txBody>
      </p:sp>
    </p:spTree>
    <p:extLst>
      <p:ext uri="{BB962C8B-B14F-4D97-AF65-F5344CB8AC3E}">
        <p14:creationId xmlns:p14="http://schemas.microsoft.com/office/powerpoint/2010/main" val="472701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TotalTime>
  <Words>1325</Words>
  <Application>Microsoft Office PowerPoint</Application>
  <PresentationFormat>Ekran Gösterisi (4:3)</PresentationFormat>
  <Paragraphs>261</Paragraphs>
  <Slides>40</Slides>
  <Notes>1</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İletişim</dc:creator>
  <cp:lastModifiedBy>Lenovo</cp:lastModifiedBy>
  <cp:revision>77</cp:revision>
  <dcterms:created xsi:type="dcterms:W3CDTF">2017-11-20T17:05:04Z</dcterms:created>
  <dcterms:modified xsi:type="dcterms:W3CDTF">2018-01-03T11:02:24Z</dcterms:modified>
</cp:coreProperties>
</file>