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23720DD-5B6D-40BF-8493-A6B52D484E6B}" type="datetimeFigureOut">
              <a:rPr lang="tr-TR" smtClean="0"/>
              <a:t>1.11.2018</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302176B-0E47-46AC-8F43-DAB4B8A37D06}" type="slidenum">
              <a:rPr lang="tr-TR" smtClean="0"/>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1.11.2018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1.11.2018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1.11.2018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1.11.2018</a:t>
            </a:fld>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1.11.2018</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23720DD-5B6D-40BF-8493-A6B52D484E6B}" type="datetimeFigureOut">
              <a:rPr lang="tr-TR" smtClean="0"/>
              <a:t>1.11.2018</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79512" y="2708920"/>
            <a:ext cx="4248472" cy="1323439"/>
          </a:xfrm>
          <a:prstGeom prst="rect">
            <a:avLst/>
          </a:prstGeom>
          <a:noFill/>
        </p:spPr>
        <p:txBody>
          <a:bodyPr wrap="square" rtlCol="0">
            <a:spAutoFit/>
          </a:bodyPr>
          <a:lstStyle/>
          <a:p>
            <a:pPr algn="ctr"/>
            <a:r>
              <a:rPr lang="tr-TR" sz="4000" dirty="0" smtClean="0">
                <a:latin typeface="Comic Sans MS" pitchFamily="66" charset="0"/>
              </a:rPr>
              <a:t>DESTEK EĞİTİM ODASI</a:t>
            </a:r>
            <a:endParaRPr lang="tr-TR" sz="4000" dirty="0">
              <a:latin typeface="Comic Sans MS" pitchFamily="66" charset="0"/>
            </a:endParaRP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0"/>
            <a:ext cx="3672408" cy="6237312"/>
          </a:xfrm>
          <a:prstGeom prst="rect">
            <a:avLst/>
          </a:prstGeom>
        </p:spPr>
      </p:pic>
    </p:spTree>
    <p:extLst>
      <p:ext uri="{BB962C8B-B14F-4D97-AF65-F5344CB8AC3E}">
        <p14:creationId xmlns:p14="http://schemas.microsoft.com/office/powerpoint/2010/main" val="2849414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1772816"/>
            <a:ext cx="7168760" cy="2232248"/>
          </a:xfrm>
        </p:spPr>
        <p:txBody>
          <a:bodyPr>
            <a:noAutofit/>
          </a:bodyPr>
          <a:lstStyle/>
          <a:p>
            <a:r>
              <a:rPr lang="tr-TR" sz="3600" dirty="0"/>
              <a:t>Destek Eğitim Odasında Hangi Öğrencilerin Hangi Derslerden Ne Zaman Eğitim Alacağı Nasıl Belirlenir?</a:t>
            </a:r>
          </a:p>
        </p:txBody>
      </p:sp>
    </p:spTree>
    <p:extLst>
      <p:ext uri="{BB962C8B-B14F-4D97-AF65-F5344CB8AC3E}">
        <p14:creationId xmlns:p14="http://schemas.microsoft.com/office/powerpoint/2010/main" val="2128739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a:spLocks noGrp="1"/>
          </p:cNvSpPr>
          <p:nvPr>
            <p:ph idx="1"/>
          </p:nvPr>
        </p:nvSpPr>
        <p:spPr>
          <a:xfrm>
            <a:off x="1043608" y="1196752"/>
            <a:ext cx="6777317" cy="3508977"/>
          </a:xfrm>
        </p:spPr>
        <p:txBody>
          <a:bodyPr>
            <a:normAutofit fontScale="92500" lnSpcReduction="20000"/>
          </a:bodyPr>
          <a:lstStyle/>
          <a:p>
            <a:pPr>
              <a:lnSpc>
                <a:spcPct val="160000"/>
              </a:lnSpc>
            </a:pPr>
            <a:r>
              <a:rPr lang="tr-TR" dirty="0">
                <a:latin typeface="Comic Sans MS" pitchFamily="66" charset="0"/>
              </a:rPr>
              <a:t>Destek eğitim odasında eğitim alacak öğrenciler ile destek eğitim alacağı </a:t>
            </a:r>
            <a:r>
              <a:rPr lang="tr-TR" dirty="0" smtClean="0">
                <a:latin typeface="Comic Sans MS" pitchFamily="66" charset="0"/>
              </a:rPr>
              <a:t>dersler</a:t>
            </a:r>
            <a:r>
              <a:rPr lang="tr-TR" dirty="0">
                <a:latin typeface="Comic Sans MS" pitchFamily="66" charset="0"/>
              </a:rPr>
              <a:t>, BEP geliştirme biriminin önerileri doğrultusunda rehberlik ve danışma hizmetleri yürütme komisyonunca eğitim öğretim yılı başında belirlenir. Ancak; ihtiyaç halinde söz konusu planlama eğitim öğretim yılı içerisinde revize edilebilir.</a:t>
            </a:r>
          </a:p>
        </p:txBody>
      </p:sp>
    </p:spTree>
    <p:extLst>
      <p:ext uri="{BB962C8B-B14F-4D97-AF65-F5344CB8AC3E}">
        <p14:creationId xmlns:p14="http://schemas.microsoft.com/office/powerpoint/2010/main" val="4142665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836712"/>
            <a:ext cx="7704856" cy="5400600"/>
          </a:xfrm>
        </p:spPr>
        <p:txBody>
          <a:bodyPr>
            <a:normAutofit fontScale="92500" lnSpcReduction="10000"/>
          </a:bodyPr>
          <a:lstStyle/>
          <a:p>
            <a:pPr>
              <a:lnSpc>
                <a:spcPct val="150000"/>
              </a:lnSpc>
            </a:pPr>
            <a:r>
              <a:rPr lang="tr-TR" dirty="0">
                <a:latin typeface="Comic Sans MS" pitchFamily="66" charset="0"/>
              </a:rPr>
              <a:t>Destek eğitim odasında verilen destek eğitim hizmetleri okulun veya kurumun ders saatleri içinde yapılır. Destek eğitim odasında öncelikli olarak öğrencinin kayıtlı olduğu sınıfta o ders saatinde </a:t>
            </a:r>
            <a:r>
              <a:rPr lang="tr-TR" dirty="0" smtClean="0">
                <a:latin typeface="Comic Sans MS" pitchFamily="66" charset="0"/>
              </a:rPr>
              <a:t>okutulan derse </a:t>
            </a:r>
            <a:r>
              <a:rPr lang="tr-TR" dirty="0">
                <a:latin typeface="Comic Sans MS" pitchFamily="66" charset="0"/>
              </a:rPr>
              <a:t>ilişkin eğitim verilir. Ancak; destek eğitim odasından yararlanacak özel eğitim ihtiyacı olan öğrenciler için hazırlanan program </a:t>
            </a:r>
            <a:r>
              <a:rPr lang="tr-TR" dirty="0" smtClean="0">
                <a:latin typeface="Comic Sans MS" pitchFamily="66" charset="0"/>
              </a:rPr>
              <a:t>doğrultusunda öğrencinin </a:t>
            </a:r>
            <a:r>
              <a:rPr lang="tr-TR" dirty="0">
                <a:latin typeface="Comic Sans MS" pitchFamily="66" charset="0"/>
              </a:rPr>
              <a:t>kayıtlı olduğu sınıfta o ders saatinde okutulan dersten farklı bir ders, haftalık ders çizelgesinde yer alan ders saatleri tamamlanmak kaydı ile verilebilir.</a:t>
            </a:r>
          </a:p>
        </p:txBody>
      </p:sp>
    </p:spTree>
    <p:extLst>
      <p:ext uri="{BB962C8B-B14F-4D97-AF65-F5344CB8AC3E}">
        <p14:creationId xmlns:p14="http://schemas.microsoft.com/office/powerpoint/2010/main" val="1349611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1340768"/>
            <a:ext cx="7024744" cy="1143000"/>
          </a:xfrm>
        </p:spPr>
        <p:txBody>
          <a:bodyPr>
            <a:normAutofit fontScale="90000"/>
          </a:bodyPr>
          <a:lstStyle/>
          <a:p>
            <a:r>
              <a:rPr lang="tr-TR" dirty="0"/>
              <a:t>Bir Öğrenci Destek Eğitim Odasında Haftada Kaç Saat Eğitim Alabilir?</a:t>
            </a:r>
          </a:p>
        </p:txBody>
      </p:sp>
      <p:sp>
        <p:nvSpPr>
          <p:cNvPr id="3" name="İçerik Yer Tutucusu 2"/>
          <p:cNvSpPr>
            <a:spLocks noGrp="1"/>
          </p:cNvSpPr>
          <p:nvPr>
            <p:ph idx="1"/>
          </p:nvPr>
        </p:nvSpPr>
        <p:spPr>
          <a:xfrm>
            <a:off x="1043608" y="2708920"/>
            <a:ext cx="6777317" cy="3508977"/>
          </a:xfrm>
        </p:spPr>
        <p:txBody>
          <a:bodyPr/>
          <a:lstStyle/>
          <a:p>
            <a:pPr>
              <a:lnSpc>
                <a:spcPct val="150000"/>
              </a:lnSpc>
            </a:pPr>
            <a:r>
              <a:rPr lang="tr-TR" dirty="0">
                <a:latin typeface="Comic Sans MS" pitchFamily="66" charset="0"/>
              </a:rPr>
              <a:t>Öğrencinin destek eğitim odasında alacağı haftalık ders saati, haftalık toplam ders saatinin %40’ını aşmayacak şekilde planlanır.</a:t>
            </a:r>
          </a:p>
        </p:txBody>
      </p:sp>
    </p:spTree>
    <p:extLst>
      <p:ext uri="{BB962C8B-B14F-4D97-AF65-F5344CB8AC3E}">
        <p14:creationId xmlns:p14="http://schemas.microsoft.com/office/powerpoint/2010/main" val="2347416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71600" y="1556792"/>
            <a:ext cx="6777317" cy="3508977"/>
          </a:xfrm>
        </p:spPr>
        <p:txBody>
          <a:bodyPr/>
          <a:lstStyle/>
          <a:p>
            <a:pPr marL="68580" indent="0">
              <a:lnSpc>
                <a:spcPct val="150000"/>
              </a:lnSpc>
              <a:buNone/>
            </a:pPr>
            <a:r>
              <a:rPr lang="tr-TR" dirty="0">
                <a:latin typeface="Comic Sans MS" pitchFamily="66" charset="0"/>
              </a:rPr>
              <a:t>Örneğin; haftalık 30 ders saati öğrenim gören bir öğrenci için söz konusu planlama en fazla 12 ders saati (30x40/100 = 12) olacak şekilde uygulanır.</a:t>
            </a:r>
          </a:p>
        </p:txBody>
      </p:sp>
    </p:spTree>
    <p:extLst>
      <p:ext uri="{BB962C8B-B14F-4D97-AF65-F5344CB8AC3E}">
        <p14:creationId xmlns:p14="http://schemas.microsoft.com/office/powerpoint/2010/main" val="884152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1916832"/>
            <a:ext cx="7488832" cy="2160240"/>
          </a:xfrm>
        </p:spPr>
        <p:txBody>
          <a:bodyPr>
            <a:normAutofit fontScale="90000"/>
          </a:bodyPr>
          <a:lstStyle/>
          <a:p>
            <a:r>
              <a:rPr lang="tr-TR" dirty="0"/>
              <a:t>Destek Eğitim Odasında Öğrencilere Grup Oluşturularak Eğitim Verilebilir Mi?</a:t>
            </a:r>
          </a:p>
        </p:txBody>
      </p:sp>
    </p:spTree>
    <p:extLst>
      <p:ext uri="{BB962C8B-B14F-4D97-AF65-F5344CB8AC3E}">
        <p14:creationId xmlns:p14="http://schemas.microsoft.com/office/powerpoint/2010/main" val="2039098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492" y="1124744"/>
            <a:ext cx="6777317" cy="4707885"/>
          </a:xfrm>
        </p:spPr>
        <p:txBody>
          <a:bodyPr/>
          <a:lstStyle/>
          <a:p>
            <a:pPr>
              <a:lnSpc>
                <a:spcPct val="150000"/>
              </a:lnSpc>
            </a:pPr>
            <a:r>
              <a:rPr lang="tr-TR" dirty="0">
                <a:latin typeface="Comic Sans MS" pitchFamily="66" charset="0"/>
              </a:rPr>
              <a:t>Destek eğitim odasında öğrencilerin eğitim performansları dikkate alınarak birebir eğitim yapılır. Ancak; BEP geliştirme birimi gerektiğinde eğitim performansı aynı seviyede olan öğrencilerle birebir eğitimin yanında en fazla 3 öğrencinin bir arada eğitim alacağı grup eğitimi de yapılması için karar </a:t>
            </a:r>
            <a:r>
              <a:rPr lang="tr-TR" dirty="0" smtClean="0">
                <a:latin typeface="Comic Sans MS" pitchFamily="66" charset="0"/>
              </a:rPr>
              <a:t>verebilir.</a:t>
            </a:r>
            <a:endParaRPr lang="tr-TR" dirty="0">
              <a:latin typeface="Comic Sans MS" pitchFamily="66" charset="0"/>
            </a:endParaRPr>
          </a:p>
        </p:txBody>
      </p:sp>
    </p:spTree>
    <p:extLst>
      <p:ext uri="{BB962C8B-B14F-4D97-AF65-F5344CB8AC3E}">
        <p14:creationId xmlns:p14="http://schemas.microsoft.com/office/powerpoint/2010/main" val="566288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1052736"/>
            <a:ext cx="7024744" cy="1143000"/>
          </a:xfrm>
        </p:spPr>
        <p:txBody>
          <a:bodyPr>
            <a:normAutofit fontScale="90000"/>
          </a:bodyPr>
          <a:lstStyle/>
          <a:p>
            <a:r>
              <a:rPr lang="tr-TR" dirty="0"/>
              <a:t>Destek Eğitim Odasında Hangi Öğretmenler Görev Alabilir?</a:t>
            </a:r>
          </a:p>
        </p:txBody>
      </p:sp>
      <p:sp>
        <p:nvSpPr>
          <p:cNvPr id="3" name="İçerik Yer Tutucusu 2"/>
          <p:cNvSpPr>
            <a:spLocks noGrp="1"/>
          </p:cNvSpPr>
          <p:nvPr>
            <p:ph idx="1"/>
          </p:nvPr>
        </p:nvSpPr>
        <p:spPr/>
        <p:txBody>
          <a:bodyPr>
            <a:normAutofit fontScale="92500" lnSpcReduction="10000"/>
          </a:bodyPr>
          <a:lstStyle/>
          <a:p>
            <a:pPr>
              <a:lnSpc>
                <a:spcPct val="150000"/>
              </a:lnSpc>
            </a:pPr>
            <a:r>
              <a:rPr lang="tr-TR" dirty="0">
                <a:latin typeface="Comic Sans MS" pitchFamily="66" charset="0"/>
              </a:rPr>
              <a:t>Destek eğitim odasında öğrencilerin eğitim ihtiyaçlarına göre öncelikle okulun öğretmenlerinden olmak üzere özel eğitim öğretmenleri, sınıf öğretmeni ve alan öğretmenleri ile RAM’da görevli özel eğitim öğretmenleri ya da diğer okul ve kurumlardaki öğretmenler görevlendirilir.</a:t>
            </a:r>
          </a:p>
        </p:txBody>
      </p:sp>
    </p:spTree>
    <p:extLst>
      <p:ext uri="{BB962C8B-B14F-4D97-AF65-F5344CB8AC3E}">
        <p14:creationId xmlns:p14="http://schemas.microsoft.com/office/powerpoint/2010/main" val="29516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196752"/>
            <a:ext cx="8064896" cy="4347845"/>
          </a:xfrm>
        </p:spPr>
        <p:txBody>
          <a:bodyPr>
            <a:normAutofit lnSpcReduction="10000"/>
          </a:bodyPr>
          <a:lstStyle/>
          <a:p>
            <a:pPr>
              <a:lnSpc>
                <a:spcPct val="150000"/>
              </a:lnSpc>
            </a:pPr>
            <a:r>
              <a:rPr lang="tr-TR" dirty="0">
                <a:latin typeface="Comic Sans MS" pitchFamily="66" charset="0"/>
              </a:rPr>
              <a:t>Destek eğitim odalarında görevlendirilecek öğretmenler için, söz konusu öğretmenler destek eğitim odasında eğitim hizmeti vermeye başlamadan önce</a:t>
            </a:r>
            <a:r>
              <a:rPr lang="tr-TR" dirty="0" smtClean="0">
                <a:latin typeface="Comic Sans MS" pitchFamily="66" charset="0"/>
              </a:rPr>
              <a:t>, il/ilçe </a:t>
            </a:r>
            <a:r>
              <a:rPr lang="tr-TR" dirty="0">
                <a:latin typeface="Comic Sans MS" pitchFamily="66" charset="0"/>
              </a:rPr>
              <a:t>özel eğitim hizmetleri kurulunca gerçekleştirilecek planlama kapsamında il/ilçe millî eğitim müdürlüklerince engel türü ve özellikleri, özel eğitim yöntem ve teknikleri ile gerekli diğer konuları kapsayacak eğitim seminerleri düzenlenir.</a:t>
            </a:r>
          </a:p>
        </p:txBody>
      </p:sp>
    </p:spTree>
    <p:extLst>
      <p:ext uri="{BB962C8B-B14F-4D97-AF65-F5344CB8AC3E}">
        <p14:creationId xmlns:p14="http://schemas.microsoft.com/office/powerpoint/2010/main" val="3005760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600" y="1268760"/>
            <a:ext cx="7024744" cy="3456384"/>
          </a:xfrm>
        </p:spPr>
        <p:txBody>
          <a:bodyPr>
            <a:normAutofit/>
          </a:bodyPr>
          <a:lstStyle/>
          <a:p>
            <a:r>
              <a:rPr lang="tr-TR" dirty="0"/>
              <a:t>Sınıf Öğretmenleri Destek Eğitim Odasında Kaç Saate Kadar Görev Alabilir ve Ücretlendirme Nasıl Yapılır?</a:t>
            </a:r>
          </a:p>
        </p:txBody>
      </p:sp>
    </p:spTree>
    <p:extLst>
      <p:ext uri="{BB962C8B-B14F-4D97-AF65-F5344CB8AC3E}">
        <p14:creationId xmlns:p14="http://schemas.microsoft.com/office/powerpoint/2010/main" val="2608893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fontScale="90000"/>
          </a:bodyPr>
          <a:lstStyle/>
          <a:p>
            <a:r>
              <a:rPr lang="tr-TR" dirty="0" smtClean="0">
                <a:latin typeface="Comic Sans MS" pitchFamily="66" charset="0"/>
              </a:rPr>
              <a:t>DESTEK EĞİTİM ODASI NEDİR?</a:t>
            </a:r>
            <a:endParaRPr lang="tr-TR" dirty="0">
              <a:latin typeface="Comic Sans MS" pitchFamily="66" charset="0"/>
            </a:endParaRPr>
          </a:p>
        </p:txBody>
      </p:sp>
      <p:sp>
        <p:nvSpPr>
          <p:cNvPr id="2" name="İçerik Yer Tutucusu 1"/>
          <p:cNvSpPr>
            <a:spLocks noGrp="1"/>
          </p:cNvSpPr>
          <p:nvPr>
            <p:ph idx="1"/>
          </p:nvPr>
        </p:nvSpPr>
        <p:spPr>
          <a:xfrm>
            <a:off x="899592" y="2276872"/>
            <a:ext cx="7408333" cy="3921299"/>
          </a:xfrm>
        </p:spPr>
        <p:txBody>
          <a:bodyPr>
            <a:normAutofit/>
          </a:bodyPr>
          <a:lstStyle/>
          <a:p>
            <a:pPr>
              <a:lnSpc>
                <a:spcPct val="170000"/>
              </a:lnSpc>
            </a:pPr>
            <a:r>
              <a:rPr lang="tr-TR" sz="2000" dirty="0">
                <a:latin typeface="Comic Sans MS" pitchFamily="66" charset="0"/>
              </a:rPr>
              <a:t>O</a:t>
            </a:r>
            <a:r>
              <a:rPr lang="tr-TR" sz="2000" dirty="0" smtClean="0">
                <a:latin typeface="Comic Sans MS" pitchFamily="66" charset="0"/>
              </a:rPr>
              <a:t>kul </a:t>
            </a:r>
            <a:r>
              <a:rPr lang="tr-TR" sz="2000" dirty="0">
                <a:latin typeface="Comic Sans MS" pitchFamily="66" charset="0"/>
              </a:rPr>
              <a:t>ve kurumlarda, kaynaştırma/bütünleştirme yoluyla eğitim uygulamaları kapsamında yetersizliği olmayan akranlarıyla birlikte aynı </a:t>
            </a:r>
            <a:r>
              <a:rPr lang="tr-TR" sz="2000" dirty="0" smtClean="0">
                <a:latin typeface="Comic Sans MS" pitchFamily="66" charset="0"/>
              </a:rPr>
              <a:t>sınıfta </a:t>
            </a:r>
            <a:r>
              <a:rPr lang="tr-TR" sz="2000" dirty="0">
                <a:latin typeface="Comic Sans MS" pitchFamily="66" charset="0"/>
              </a:rPr>
              <a:t>eğitimlerine devam eden özel eğitim ihtiyacı olan öğrencilerin sunulan eğitim hizmetlerinden en üst düzeyde yararlanmaları amacıyla özel araç-gereçler ile eğitim materyalleri sağlanarak oluşturulmuş eğitim ortamlarıdır.</a:t>
            </a:r>
          </a:p>
        </p:txBody>
      </p:sp>
    </p:spTree>
    <p:extLst>
      <p:ext uri="{BB962C8B-B14F-4D97-AF65-F5344CB8AC3E}">
        <p14:creationId xmlns:p14="http://schemas.microsoft.com/office/powerpoint/2010/main" val="39839599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15616" y="1484784"/>
            <a:ext cx="7272808" cy="3508977"/>
          </a:xfrm>
        </p:spPr>
        <p:txBody>
          <a:bodyPr/>
          <a:lstStyle/>
          <a:p>
            <a:pPr>
              <a:lnSpc>
                <a:spcPct val="150000"/>
              </a:lnSpc>
            </a:pPr>
            <a:r>
              <a:rPr lang="tr-TR" dirty="0">
                <a:latin typeface="Comic Sans MS" pitchFamily="66" charset="0"/>
              </a:rPr>
              <a:t>Yönetici ve Öğretmenlerin Ders ve Ek Ders Saatlerine İlişkin Karar kapsamındaki yönetici ve öğretmenler dışındaki resmî görevliler ile sınıf öğretmenlerine </a:t>
            </a:r>
            <a:r>
              <a:rPr lang="tr-TR" dirty="0" smtClean="0">
                <a:latin typeface="Comic Sans MS" pitchFamily="66" charset="0"/>
              </a:rPr>
              <a:t>ilköğretim, </a:t>
            </a:r>
            <a:r>
              <a:rPr lang="tr-TR" dirty="0">
                <a:latin typeface="Comic Sans MS" pitchFamily="66" charset="0"/>
              </a:rPr>
              <a:t>orta öğretim ve yaygın eğitim kurumlarında haftada 8 saate kadar ek ders görevi verilebilir. </a:t>
            </a:r>
          </a:p>
        </p:txBody>
      </p:sp>
    </p:spTree>
    <p:extLst>
      <p:ext uri="{BB962C8B-B14F-4D97-AF65-F5344CB8AC3E}">
        <p14:creationId xmlns:p14="http://schemas.microsoft.com/office/powerpoint/2010/main" val="41632186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492" y="1196752"/>
            <a:ext cx="6777317" cy="4635877"/>
          </a:xfrm>
        </p:spPr>
        <p:txBody>
          <a:bodyPr/>
          <a:lstStyle/>
          <a:p>
            <a:pPr>
              <a:lnSpc>
                <a:spcPct val="150000"/>
              </a:lnSpc>
            </a:pPr>
            <a:r>
              <a:rPr lang="tr-TR" dirty="0">
                <a:latin typeface="Comic Sans MS" pitchFamily="66" charset="0"/>
              </a:rPr>
              <a:t>Destek eğitim odalarında verilen derslerin ek ders ücreti %25 artırımlı ödenir. İlkokullarda sınıf öğretmenleri, alan öğretmenlerinin derse girdiği saatlerde de destek eğitim odalarında görevlendirilebilirler</a:t>
            </a:r>
          </a:p>
        </p:txBody>
      </p:sp>
    </p:spTree>
    <p:extLst>
      <p:ext uri="{BB962C8B-B14F-4D97-AF65-F5344CB8AC3E}">
        <p14:creationId xmlns:p14="http://schemas.microsoft.com/office/powerpoint/2010/main" val="375997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1412776"/>
            <a:ext cx="7024744" cy="2664296"/>
          </a:xfrm>
        </p:spPr>
        <p:txBody>
          <a:bodyPr>
            <a:normAutofit/>
          </a:bodyPr>
          <a:lstStyle/>
          <a:p>
            <a:r>
              <a:rPr lang="tr-TR" dirty="0"/>
              <a:t>Branş Öğretmenleri Destek Eğitim Odasında Kaç Saate Kadar Görev Alabilir ve Ücretlendirme Nasıl Yapılır?</a:t>
            </a:r>
          </a:p>
        </p:txBody>
      </p:sp>
    </p:spTree>
    <p:extLst>
      <p:ext uri="{BB962C8B-B14F-4D97-AF65-F5344CB8AC3E}">
        <p14:creationId xmlns:p14="http://schemas.microsoft.com/office/powerpoint/2010/main" val="27205947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492" y="1268760"/>
            <a:ext cx="6777317" cy="4563869"/>
          </a:xfrm>
        </p:spPr>
        <p:txBody>
          <a:bodyPr/>
          <a:lstStyle/>
          <a:p>
            <a:pPr>
              <a:lnSpc>
                <a:spcPct val="150000"/>
              </a:lnSpc>
            </a:pPr>
            <a:r>
              <a:rPr lang="tr-TR" dirty="0">
                <a:latin typeface="Comic Sans MS" pitchFamily="66" charset="0"/>
              </a:rPr>
              <a:t>Aylık karşılığı ders saatini dolduramayan branş öğretmenlerine, dolduramadıkları saat kadar destek eğitim odasında görev verilebilir. Aylık karşılığı dışında destek eğitim odasında girilen derslerin ek ders ücreti %25 artırımlı ödenir</a:t>
            </a:r>
          </a:p>
        </p:txBody>
      </p:sp>
    </p:spTree>
    <p:extLst>
      <p:ext uri="{BB962C8B-B14F-4D97-AF65-F5344CB8AC3E}">
        <p14:creationId xmlns:p14="http://schemas.microsoft.com/office/powerpoint/2010/main" val="19248670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600" y="1916832"/>
            <a:ext cx="7024744" cy="2520280"/>
          </a:xfrm>
        </p:spPr>
        <p:txBody>
          <a:bodyPr>
            <a:normAutofit/>
          </a:bodyPr>
          <a:lstStyle/>
          <a:p>
            <a:r>
              <a:rPr lang="tr-TR" dirty="0"/>
              <a:t>Okul Yöneticileri Destek Eğitim Odasında Ders Görevi Alabilirler Mi?</a:t>
            </a:r>
          </a:p>
        </p:txBody>
      </p:sp>
    </p:spTree>
    <p:extLst>
      <p:ext uri="{BB962C8B-B14F-4D97-AF65-F5344CB8AC3E}">
        <p14:creationId xmlns:p14="http://schemas.microsoft.com/office/powerpoint/2010/main" val="3265606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492" y="1124744"/>
            <a:ext cx="7128908" cy="4707885"/>
          </a:xfrm>
        </p:spPr>
        <p:txBody>
          <a:bodyPr>
            <a:normAutofit/>
          </a:bodyPr>
          <a:lstStyle/>
          <a:p>
            <a:pPr>
              <a:lnSpc>
                <a:spcPct val="150000"/>
              </a:lnSpc>
            </a:pPr>
            <a:r>
              <a:rPr lang="tr-TR" dirty="0">
                <a:latin typeface="Comic Sans MS" pitchFamily="66" charset="0"/>
              </a:rPr>
              <a:t>Okul yöneticileri destek eğitim odasında görev </a:t>
            </a:r>
            <a:r>
              <a:rPr lang="tr-TR" dirty="0" smtClean="0">
                <a:latin typeface="Comic Sans MS" pitchFamily="66" charset="0"/>
              </a:rPr>
              <a:t>alamazlar.</a:t>
            </a:r>
            <a:endParaRPr lang="tr-TR" dirty="0">
              <a:latin typeface="Comic Sans MS" pitchFamily="66" charset="0"/>
            </a:endParaRPr>
          </a:p>
        </p:txBody>
      </p:sp>
    </p:spTree>
    <p:extLst>
      <p:ext uri="{BB962C8B-B14F-4D97-AF65-F5344CB8AC3E}">
        <p14:creationId xmlns:p14="http://schemas.microsoft.com/office/powerpoint/2010/main" val="41755179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a:xfrm>
            <a:off x="827584" y="1844824"/>
            <a:ext cx="7920880" cy="2376264"/>
          </a:xfrm>
        </p:spPr>
        <p:txBody>
          <a:bodyPr>
            <a:normAutofit fontScale="90000"/>
          </a:bodyPr>
          <a:lstStyle/>
          <a:p>
            <a:r>
              <a:rPr lang="tr-TR" dirty="0"/>
              <a:t>Ek Ders Ücreti Karşılığı Görevlendirilen Öğretmenlere Destek Eğitim Odalarında Görev Verilebilir mi?</a:t>
            </a:r>
          </a:p>
        </p:txBody>
      </p:sp>
    </p:spTree>
    <p:extLst>
      <p:ext uri="{BB962C8B-B14F-4D97-AF65-F5344CB8AC3E}">
        <p14:creationId xmlns:p14="http://schemas.microsoft.com/office/powerpoint/2010/main" val="1471157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15616" y="1988840"/>
            <a:ext cx="6777317" cy="3508977"/>
          </a:xfrm>
        </p:spPr>
        <p:txBody>
          <a:bodyPr/>
          <a:lstStyle/>
          <a:p>
            <a:pPr>
              <a:lnSpc>
                <a:spcPct val="150000"/>
              </a:lnSpc>
            </a:pPr>
            <a:r>
              <a:rPr lang="tr-TR" dirty="0">
                <a:latin typeface="Comic Sans MS" pitchFamily="66" charset="0"/>
              </a:rPr>
              <a:t>Ek ders ücreti karşılığı çalışan öğretmenlere Destek Eğitim Odasında ders görevi verilememektedir.</a:t>
            </a:r>
          </a:p>
        </p:txBody>
      </p:sp>
    </p:spTree>
    <p:extLst>
      <p:ext uri="{BB962C8B-B14F-4D97-AF65-F5344CB8AC3E}">
        <p14:creationId xmlns:p14="http://schemas.microsoft.com/office/powerpoint/2010/main" val="3566972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1916832"/>
            <a:ext cx="7488832" cy="2376264"/>
          </a:xfrm>
        </p:spPr>
        <p:txBody>
          <a:bodyPr>
            <a:normAutofit fontScale="90000"/>
          </a:bodyPr>
          <a:lstStyle/>
          <a:p>
            <a:r>
              <a:rPr lang="tr-TR" dirty="0"/>
              <a:t>Destek Eğitim Odasında Eğitim Desteği Alan Öğrencinin Başarı Değerlendirmesi Nasıl Yapılır?</a:t>
            </a:r>
          </a:p>
        </p:txBody>
      </p:sp>
    </p:spTree>
    <p:extLst>
      <p:ext uri="{BB962C8B-B14F-4D97-AF65-F5344CB8AC3E}">
        <p14:creationId xmlns:p14="http://schemas.microsoft.com/office/powerpoint/2010/main" val="41553345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492" y="908720"/>
            <a:ext cx="6777317" cy="4923909"/>
          </a:xfrm>
        </p:spPr>
        <p:txBody>
          <a:bodyPr/>
          <a:lstStyle/>
          <a:p>
            <a:pPr>
              <a:lnSpc>
                <a:spcPct val="150000"/>
              </a:lnSpc>
            </a:pPr>
            <a:r>
              <a:rPr lang="tr-TR" dirty="0">
                <a:latin typeface="Comic Sans MS" pitchFamily="66" charset="0"/>
              </a:rPr>
              <a:t>Özel eğitim ihtiyacı olan öğrencilerin takip ettikleri programlar temel alınarak eğitim performansı ve ihtiyaçları doğrultusunda BEP hazırlanır. Bireyselleştirilmiş eğitim programlarında; öğrenci için gerekli destek eğitim hizmetlerinin türü, süresi, sıklığı, kimler tarafından nerede ve nasıl sağlanacağına ilişkin bilgiler yer almalıdır.</a:t>
            </a:r>
          </a:p>
        </p:txBody>
      </p:sp>
    </p:spTree>
    <p:extLst>
      <p:ext uri="{BB962C8B-B14F-4D97-AF65-F5344CB8AC3E}">
        <p14:creationId xmlns:p14="http://schemas.microsoft.com/office/powerpoint/2010/main" val="1924219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fontScale="90000"/>
          </a:bodyPr>
          <a:lstStyle/>
          <a:p>
            <a:r>
              <a:rPr lang="tr-TR" dirty="0">
                <a:latin typeface="Comic Sans MS" pitchFamily="66" charset="0"/>
              </a:rPr>
              <a:t>Destek Eğitim Odası Açmak </a:t>
            </a:r>
            <a:r>
              <a:rPr lang="tr-TR" dirty="0" smtClean="0">
                <a:latin typeface="Comic Sans MS" pitchFamily="66" charset="0"/>
              </a:rPr>
              <a:t>Zorunlu Mudur?</a:t>
            </a:r>
            <a:endParaRPr lang="tr-TR" dirty="0">
              <a:latin typeface="Comic Sans MS" pitchFamily="66" charset="0"/>
            </a:endParaRPr>
          </a:p>
        </p:txBody>
      </p:sp>
      <p:sp>
        <p:nvSpPr>
          <p:cNvPr id="2" name="İçerik Yer Tutucusu 1"/>
          <p:cNvSpPr>
            <a:spLocks noGrp="1"/>
          </p:cNvSpPr>
          <p:nvPr>
            <p:ph idx="1"/>
          </p:nvPr>
        </p:nvSpPr>
        <p:spPr/>
        <p:txBody>
          <a:bodyPr>
            <a:normAutofit/>
          </a:bodyPr>
          <a:lstStyle/>
          <a:p>
            <a:pPr>
              <a:lnSpc>
                <a:spcPct val="150000"/>
              </a:lnSpc>
            </a:pPr>
            <a:r>
              <a:rPr lang="tr-TR" sz="2000" dirty="0">
                <a:latin typeface="Comic Sans MS" pitchFamily="66" charset="0"/>
              </a:rPr>
              <a:t>Kaynaştırma/bütünleştirme yoluyla eğitim uygulamaları kapsamında yetersizliği olmayan akranlarıyla birlikte aynı sınıfta eğitimlerine devam eden özel eğitim ihtiyacı olan öğrenciler ile özel yetenekli öğrencilerin öğrenim gördüğü okul ve kurumlarda “Destek Eğitim Odası” açılması zorunludur.</a:t>
            </a:r>
          </a:p>
        </p:txBody>
      </p:sp>
    </p:spTree>
    <p:extLst>
      <p:ext uri="{BB962C8B-B14F-4D97-AF65-F5344CB8AC3E}">
        <p14:creationId xmlns:p14="http://schemas.microsoft.com/office/powerpoint/2010/main" val="24587476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492" y="1628800"/>
            <a:ext cx="7416940" cy="4203829"/>
          </a:xfrm>
        </p:spPr>
        <p:txBody>
          <a:bodyPr/>
          <a:lstStyle/>
          <a:p>
            <a:pPr>
              <a:lnSpc>
                <a:spcPct val="150000"/>
              </a:lnSpc>
            </a:pPr>
            <a:r>
              <a:rPr lang="tr-TR" dirty="0">
                <a:latin typeface="Comic Sans MS" pitchFamily="66" charset="0"/>
              </a:rPr>
              <a:t>BEP geliştirme biriminde özel eğitim ihtiyacı olan öğrencinin eğitim sürecinde görev alan tüm öğretmenler yer alır ve öğrencinin genel başarı değerlendirmesinde sınıfta yapılan değerlendirmenin yanı sıra destek eğitim odasında yapılan değerlendirme sonuçları da dikkate alınır</a:t>
            </a:r>
          </a:p>
        </p:txBody>
      </p:sp>
    </p:spTree>
    <p:extLst>
      <p:ext uri="{BB962C8B-B14F-4D97-AF65-F5344CB8AC3E}">
        <p14:creationId xmlns:p14="http://schemas.microsoft.com/office/powerpoint/2010/main" val="4780819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492" y="1412776"/>
            <a:ext cx="6777317" cy="4419853"/>
          </a:xfrm>
        </p:spPr>
        <p:txBody>
          <a:bodyPr>
            <a:normAutofit lnSpcReduction="10000"/>
          </a:bodyPr>
          <a:lstStyle/>
          <a:p>
            <a:pPr>
              <a:lnSpc>
                <a:spcPct val="150000"/>
              </a:lnSpc>
            </a:pPr>
            <a:r>
              <a:rPr lang="tr-TR" dirty="0">
                <a:latin typeface="Comic Sans MS" pitchFamily="66" charset="0"/>
              </a:rPr>
              <a:t>Destek eğitim odasında; program farklılaştırma ve bireyselleştirmeye yönelik zenginleştirme ve genişletme uygulamaları yapılır. Öğretimin farklılaştırılması- </a:t>
            </a:r>
            <a:r>
              <a:rPr lang="tr-TR" dirty="0" err="1">
                <a:latin typeface="Comic Sans MS" pitchFamily="66" charset="0"/>
              </a:rPr>
              <a:t>na</a:t>
            </a:r>
            <a:r>
              <a:rPr lang="tr-TR" dirty="0">
                <a:latin typeface="Comic Sans MS" pitchFamily="66" charset="0"/>
              </a:rPr>
              <a:t> yönelik ölçme ve değerlendirme araçları kullanılarak bireyselleştirilmiş eğitim programı doğrultusunda değerlendirme yapılır.</a:t>
            </a:r>
          </a:p>
        </p:txBody>
      </p:sp>
    </p:spTree>
    <p:extLst>
      <p:ext uri="{BB962C8B-B14F-4D97-AF65-F5344CB8AC3E}">
        <p14:creationId xmlns:p14="http://schemas.microsoft.com/office/powerpoint/2010/main" val="10894570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492" y="1412776"/>
            <a:ext cx="6777317" cy="4419853"/>
          </a:xfrm>
        </p:spPr>
        <p:txBody>
          <a:bodyPr/>
          <a:lstStyle/>
          <a:p>
            <a:pPr>
              <a:lnSpc>
                <a:spcPct val="150000"/>
              </a:lnSpc>
            </a:pPr>
            <a:r>
              <a:rPr lang="tr-TR" dirty="0">
                <a:latin typeface="Comic Sans MS" pitchFamily="66" charset="0"/>
              </a:rPr>
              <a:t>Öğrencinin destek eğitim odasında eğitim aldığı derslere ilişkin, değerlendirme süreçlerinde kullanılan ölçme araçları, çalışma kâğıtları/defterleri dönem sonu raporuyla birlikte okul idaresine teslim edilir. </a:t>
            </a:r>
          </a:p>
        </p:txBody>
      </p:sp>
    </p:spTree>
    <p:extLst>
      <p:ext uri="{BB962C8B-B14F-4D97-AF65-F5344CB8AC3E}">
        <p14:creationId xmlns:p14="http://schemas.microsoft.com/office/powerpoint/2010/main" val="22248525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2348880"/>
            <a:ext cx="7024744" cy="2151112"/>
          </a:xfrm>
        </p:spPr>
        <p:txBody>
          <a:bodyPr>
            <a:normAutofit fontScale="90000"/>
          </a:bodyPr>
          <a:lstStyle/>
          <a:p>
            <a:r>
              <a:rPr lang="tr-TR" dirty="0"/>
              <a:t>Destek Eğitim Odasında Yürütülecek Eğitim Hizmetlerinin Planlaması Kim Tarafından Yapılır?</a:t>
            </a:r>
          </a:p>
        </p:txBody>
      </p:sp>
    </p:spTree>
    <p:extLst>
      <p:ext uri="{BB962C8B-B14F-4D97-AF65-F5344CB8AC3E}">
        <p14:creationId xmlns:p14="http://schemas.microsoft.com/office/powerpoint/2010/main" val="6408605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492" y="1628800"/>
            <a:ext cx="7056900" cy="4203829"/>
          </a:xfrm>
        </p:spPr>
        <p:txBody>
          <a:bodyPr>
            <a:normAutofit/>
          </a:bodyPr>
          <a:lstStyle/>
          <a:p>
            <a:pPr>
              <a:lnSpc>
                <a:spcPct val="150000"/>
              </a:lnSpc>
            </a:pPr>
            <a:r>
              <a:rPr lang="tr-TR" dirty="0">
                <a:latin typeface="Comic Sans MS" pitchFamily="66" charset="0"/>
              </a:rPr>
              <a:t>Destek eğitim odasında eğitim alacak öğrenciler ile eğitim hizmeti sunacak öğretmenlerin hangi gün ve saatlerde destek eğitim odasında olacaklarına ilişkin planlama okul yönetimince yapılır. Öğrencilerin devam takip vb. durumları okul </a:t>
            </a:r>
            <a:r>
              <a:rPr lang="tr-TR" dirty="0" smtClean="0">
                <a:latin typeface="Comic Sans MS" pitchFamily="66" charset="0"/>
              </a:rPr>
              <a:t>yönetimince </a:t>
            </a:r>
            <a:r>
              <a:rPr lang="tr-TR" dirty="0">
                <a:latin typeface="Comic Sans MS" pitchFamily="66" charset="0"/>
              </a:rPr>
              <a:t>sınıf defteri tutulması yoluyla kayıt altına alınır. </a:t>
            </a:r>
          </a:p>
        </p:txBody>
      </p:sp>
    </p:spTree>
    <p:extLst>
      <p:ext uri="{BB962C8B-B14F-4D97-AF65-F5344CB8AC3E}">
        <p14:creationId xmlns:p14="http://schemas.microsoft.com/office/powerpoint/2010/main" val="29450071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Uygulamalı Beceri Eğitimleri Nasıl Sunulur?</a:t>
            </a:r>
          </a:p>
        </p:txBody>
      </p:sp>
      <p:sp>
        <p:nvSpPr>
          <p:cNvPr id="3" name="İçerik Yer Tutucusu 2"/>
          <p:cNvSpPr>
            <a:spLocks noGrp="1"/>
          </p:cNvSpPr>
          <p:nvPr>
            <p:ph idx="1"/>
          </p:nvPr>
        </p:nvSpPr>
        <p:spPr/>
        <p:txBody>
          <a:bodyPr>
            <a:normAutofit fontScale="92500" lnSpcReduction="10000"/>
          </a:bodyPr>
          <a:lstStyle/>
          <a:p>
            <a:pPr>
              <a:lnSpc>
                <a:spcPct val="150000"/>
              </a:lnSpc>
            </a:pPr>
            <a:r>
              <a:rPr lang="tr-TR" dirty="0">
                <a:latin typeface="Comic Sans MS" pitchFamily="66" charset="0"/>
              </a:rPr>
              <a:t>Destek eğitim odasında eğitim alan öğrenciler için uygulamalı beceri eğitimi yapılması gereken derslerde BEP geliştirme biriminin görüş ve önerileri doğrultusunda, sınıf, atölye, laboratuvar vb. ortamlarda grup içinde birebir eğitim yapılacak şekilde destek eğitim hizmeti sunulabilir</a:t>
            </a:r>
          </a:p>
        </p:txBody>
      </p:sp>
    </p:spTree>
    <p:extLst>
      <p:ext uri="{BB962C8B-B14F-4D97-AF65-F5344CB8AC3E}">
        <p14:creationId xmlns:p14="http://schemas.microsoft.com/office/powerpoint/2010/main" val="1090697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1988840"/>
            <a:ext cx="7416824" cy="1872208"/>
          </a:xfrm>
        </p:spPr>
        <p:txBody>
          <a:bodyPr>
            <a:normAutofit fontScale="90000"/>
          </a:bodyPr>
          <a:lstStyle/>
          <a:p>
            <a:r>
              <a:rPr lang="tr-TR" dirty="0"/>
              <a:t>Destek Eğitim Odaları İçin Alınacak Olan Malzemeler Nasıl Temin Edilir?</a:t>
            </a:r>
          </a:p>
        </p:txBody>
      </p:sp>
    </p:spTree>
    <p:extLst>
      <p:ext uri="{BB962C8B-B14F-4D97-AF65-F5344CB8AC3E}">
        <p14:creationId xmlns:p14="http://schemas.microsoft.com/office/powerpoint/2010/main" val="4070120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71600" y="1124744"/>
            <a:ext cx="7704856" cy="4896544"/>
          </a:xfrm>
        </p:spPr>
        <p:txBody>
          <a:bodyPr>
            <a:normAutofit fontScale="92500" lnSpcReduction="10000"/>
          </a:bodyPr>
          <a:lstStyle/>
          <a:p>
            <a:pPr>
              <a:lnSpc>
                <a:spcPct val="150000"/>
              </a:lnSpc>
            </a:pPr>
            <a:r>
              <a:rPr lang="tr-TR" dirty="0" smtClean="0">
                <a:latin typeface="Comic Sans MS" pitchFamily="66" charset="0"/>
              </a:rPr>
              <a:t>Destek </a:t>
            </a:r>
            <a:r>
              <a:rPr lang="tr-TR" dirty="0">
                <a:latin typeface="Comic Sans MS" pitchFamily="66" charset="0"/>
              </a:rPr>
              <a:t>Eğitim </a:t>
            </a:r>
            <a:r>
              <a:rPr lang="tr-TR" dirty="0" smtClean="0">
                <a:latin typeface="Comic Sans MS" pitchFamily="66" charset="0"/>
              </a:rPr>
              <a:t>Odasında </a:t>
            </a:r>
            <a:r>
              <a:rPr lang="tr-TR" dirty="0">
                <a:latin typeface="Comic Sans MS" pitchFamily="66" charset="0"/>
              </a:rPr>
              <a:t>öğrencilerin eğitim performansı ve ihtiyaçları, yetersizlik türü ve yetenek alanlarına uygun araç-gereç ve eğitim materyalleri bulunur. İl/ilçe milli eğitim müdürlükleri, kaynaştırma/bütünleştirme yoluyla eğitim yapılan okul ve kurumlardaki özel eğitim hizmetlerine yönelik derslik, araç-gereç gibi ihtiyaçların sağlanması için tedbir almakla yükümlüdür. Destek eğitim odası için alınacak malzemeler okul/kurumun bağlı bulunduğu genel müdürlüğün bütçesinden karşılanır.</a:t>
            </a:r>
          </a:p>
        </p:txBody>
      </p:sp>
    </p:spTree>
    <p:extLst>
      <p:ext uri="{BB962C8B-B14F-4D97-AF65-F5344CB8AC3E}">
        <p14:creationId xmlns:p14="http://schemas.microsoft.com/office/powerpoint/2010/main" val="40844829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1484784"/>
            <a:ext cx="7632848" cy="2727176"/>
          </a:xfrm>
        </p:spPr>
        <p:txBody>
          <a:bodyPr>
            <a:normAutofit fontScale="90000"/>
          </a:bodyPr>
          <a:lstStyle/>
          <a:p>
            <a:r>
              <a:rPr lang="tr-TR" dirty="0"/>
              <a:t>Destek Eğitim Odalarında Sunulan Hizmetlerinin Planlanması ve Yürütülmesinde RAM’ların Görev ve Sorumlulukları Nelerdir?</a:t>
            </a:r>
          </a:p>
        </p:txBody>
      </p:sp>
    </p:spTree>
    <p:extLst>
      <p:ext uri="{BB962C8B-B14F-4D97-AF65-F5344CB8AC3E}">
        <p14:creationId xmlns:p14="http://schemas.microsoft.com/office/powerpoint/2010/main" val="7273717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492" y="1268760"/>
            <a:ext cx="6777317" cy="4563869"/>
          </a:xfrm>
        </p:spPr>
        <p:txBody>
          <a:bodyPr/>
          <a:lstStyle/>
          <a:p>
            <a:pPr>
              <a:lnSpc>
                <a:spcPct val="150000"/>
              </a:lnSpc>
            </a:pPr>
            <a:r>
              <a:rPr lang="tr-TR" dirty="0">
                <a:latin typeface="Comic Sans MS" pitchFamily="66" charset="0"/>
              </a:rPr>
              <a:t>Eğitim öğretim yılı başında okullara destek eğitim odaları ile ilgili bilgilendirme yapar. Destek eğitim odalarının açılış ve işleyiş sürecinde (odanın dizaynı, BEP hazırlanması) okul ve kurumlara danışmanlık hizmeti verir.</a:t>
            </a:r>
          </a:p>
        </p:txBody>
      </p:sp>
    </p:spTree>
    <p:extLst>
      <p:ext uri="{BB962C8B-B14F-4D97-AF65-F5344CB8AC3E}">
        <p14:creationId xmlns:p14="http://schemas.microsoft.com/office/powerpoint/2010/main" val="4084957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Okullarda Destek Eğitim Odası Nasıl </a:t>
            </a:r>
            <a:r>
              <a:rPr lang="tr-TR" dirty="0" smtClean="0"/>
              <a:t>Açılır</a:t>
            </a:r>
            <a:r>
              <a:rPr lang="tr-TR" dirty="0" smtClean="0">
                <a:latin typeface="Comic Sans MS" pitchFamily="66" charset="0"/>
              </a:rPr>
              <a:t>?</a:t>
            </a:r>
            <a:endParaRPr lang="tr-TR" dirty="0"/>
          </a:p>
        </p:txBody>
      </p:sp>
      <p:sp>
        <p:nvSpPr>
          <p:cNvPr id="3" name="İçerik Yer Tutucusu 2"/>
          <p:cNvSpPr>
            <a:spLocks noGrp="1"/>
          </p:cNvSpPr>
          <p:nvPr>
            <p:ph idx="1"/>
          </p:nvPr>
        </p:nvSpPr>
        <p:spPr/>
        <p:txBody>
          <a:bodyPr/>
          <a:lstStyle/>
          <a:p>
            <a:pPr>
              <a:lnSpc>
                <a:spcPct val="150000"/>
              </a:lnSpc>
            </a:pPr>
            <a:r>
              <a:rPr lang="tr-TR" dirty="0">
                <a:latin typeface="Comic Sans MS" pitchFamily="66" charset="0"/>
              </a:rPr>
              <a:t>Destek eğitim odası, il/ilçe özel eğitim hizmetleri kurulunun önerisi doğrultusunda il/ilçe millî eğitim müdürlükleri tarafından </a:t>
            </a:r>
            <a:r>
              <a:rPr lang="tr-TR" dirty="0" smtClean="0">
                <a:latin typeface="Comic Sans MS" pitchFamily="66" charset="0"/>
              </a:rPr>
              <a:t>açılır.</a:t>
            </a:r>
            <a:endParaRPr lang="tr-TR" dirty="0">
              <a:latin typeface="Comic Sans MS" pitchFamily="66" charset="0"/>
            </a:endParaRPr>
          </a:p>
        </p:txBody>
      </p:sp>
    </p:spTree>
    <p:extLst>
      <p:ext uri="{BB962C8B-B14F-4D97-AF65-F5344CB8AC3E}">
        <p14:creationId xmlns:p14="http://schemas.microsoft.com/office/powerpoint/2010/main" val="214598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412776"/>
            <a:ext cx="7776864" cy="3508977"/>
          </a:xfrm>
        </p:spPr>
        <p:txBody>
          <a:bodyPr>
            <a:normAutofit/>
          </a:bodyPr>
          <a:lstStyle/>
          <a:p>
            <a:pPr lvl="1">
              <a:lnSpc>
                <a:spcPct val="150000"/>
              </a:lnSpc>
            </a:pPr>
            <a:r>
              <a:rPr lang="tr-TR" dirty="0">
                <a:latin typeface="Comic Sans MS" pitchFamily="66" charset="0"/>
              </a:rPr>
              <a:t>İl/ilçe özel eğitim hizmetleri kurulu tarafından kaynaştırma/bütünleştirme yoluyla eğitim uygulaması kapsamında okul/kuruma yerleştirilen özel eğitim ihtiyacı olan öğrenciler için her tür ve kademedeki okul/kurumlar bünyesinde il/ilçe milli eğitim müdürlüklerince destek eğitim odası açılır.</a:t>
            </a:r>
          </a:p>
        </p:txBody>
      </p:sp>
    </p:spTree>
    <p:extLst>
      <p:ext uri="{BB962C8B-B14F-4D97-AF65-F5344CB8AC3E}">
        <p14:creationId xmlns:p14="http://schemas.microsoft.com/office/powerpoint/2010/main" val="3802548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492" y="1268760"/>
            <a:ext cx="6777317" cy="4563869"/>
          </a:xfrm>
        </p:spPr>
        <p:txBody>
          <a:bodyPr>
            <a:normAutofit/>
          </a:bodyPr>
          <a:lstStyle/>
          <a:p>
            <a:pPr>
              <a:lnSpc>
                <a:spcPct val="150000"/>
              </a:lnSpc>
            </a:pPr>
            <a:r>
              <a:rPr lang="tr-TR" dirty="0" smtClean="0">
                <a:latin typeface="Comic Sans MS" pitchFamily="66" charset="0"/>
              </a:rPr>
              <a:t> </a:t>
            </a:r>
            <a:r>
              <a:rPr lang="tr-TR" dirty="0">
                <a:latin typeface="Comic Sans MS" pitchFamily="66" charset="0"/>
              </a:rPr>
              <a:t>Destek eğitim odasında eğitim alacak öğrenci sayısına göre okulda veya kurumda birden fazla destek eğitim odası açılabilir. </a:t>
            </a:r>
          </a:p>
          <a:p>
            <a:pPr>
              <a:lnSpc>
                <a:spcPct val="150000"/>
              </a:lnSpc>
            </a:pPr>
            <a:r>
              <a:rPr lang="tr-TR" dirty="0" smtClean="0">
                <a:latin typeface="Comic Sans MS" pitchFamily="66" charset="0"/>
              </a:rPr>
              <a:t>Açılış </a:t>
            </a:r>
            <a:r>
              <a:rPr lang="tr-TR" dirty="0">
                <a:latin typeface="Comic Sans MS" pitchFamily="66" charset="0"/>
              </a:rPr>
              <a:t>onayları, açılacak her bir destek eğitim odası için ayrı ayrı olacak şekilde bir defa alınır. </a:t>
            </a:r>
          </a:p>
        </p:txBody>
      </p:sp>
    </p:spTree>
    <p:extLst>
      <p:ext uri="{BB962C8B-B14F-4D97-AF65-F5344CB8AC3E}">
        <p14:creationId xmlns:p14="http://schemas.microsoft.com/office/powerpoint/2010/main" val="1162963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9592" y="1196752"/>
            <a:ext cx="6777317" cy="3508977"/>
          </a:xfrm>
        </p:spPr>
        <p:txBody>
          <a:bodyPr>
            <a:normAutofit/>
          </a:bodyPr>
          <a:lstStyle/>
          <a:p>
            <a:pPr>
              <a:lnSpc>
                <a:spcPct val="150000"/>
              </a:lnSpc>
            </a:pPr>
            <a:r>
              <a:rPr lang="tr-TR" sz="2000" dirty="0">
                <a:latin typeface="Comic Sans MS" pitchFamily="66" charset="0"/>
              </a:rPr>
              <a:t>Özel eğitim ihtiyacı olan öğrencilere yönelik okulun fiziki şartları, öğrenci sayıları, yetersizlik türleri ve yetenek alanları göz önünde bulundurularak ayrı destek eğitim odaları açılabilir.</a:t>
            </a:r>
          </a:p>
        </p:txBody>
      </p:sp>
    </p:spTree>
    <p:extLst>
      <p:ext uri="{BB962C8B-B14F-4D97-AF65-F5344CB8AC3E}">
        <p14:creationId xmlns:p14="http://schemas.microsoft.com/office/powerpoint/2010/main" val="3190808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492" y="1196752"/>
            <a:ext cx="6777317" cy="4635877"/>
          </a:xfrm>
        </p:spPr>
        <p:txBody>
          <a:bodyPr/>
          <a:lstStyle/>
          <a:p>
            <a:pPr>
              <a:lnSpc>
                <a:spcPct val="150000"/>
              </a:lnSpc>
            </a:pPr>
            <a:r>
              <a:rPr lang="tr-TR" dirty="0">
                <a:latin typeface="Comic Sans MS" pitchFamily="66" charset="0"/>
              </a:rPr>
              <a:t>Fiziki şartları nedeniyle destek eğitim odası açılamayan okullarda il/ilçe milli eğitim müdürlüklerinin onayı doğrultusunda fen laboratuvarları, resim atölyeleri, müzik odaları vb. uygun alanlar destek eğitim odası olarak kullanılabilir.</a:t>
            </a:r>
          </a:p>
        </p:txBody>
      </p:sp>
    </p:spTree>
    <p:extLst>
      <p:ext uri="{BB962C8B-B14F-4D97-AF65-F5344CB8AC3E}">
        <p14:creationId xmlns:p14="http://schemas.microsoft.com/office/powerpoint/2010/main" val="1476417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Destek Eğitim Odasında Kimler Eğitim Görebilir?</a:t>
            </a:r>
          </a:p>
        </p:txBody>
      </p:sp>
      <p:sp>
        <p:nvSpPr>
          <p:cNvPr id="3" name="İçerik Yer Tutucusu 2"/>
          <p:cNvSpPr>
            <a:spLocks noGrp="1"/>
          </p:cNvSpPr>
          <p:nvPr>
            <p:ph idx="1"/>
          </p:nvPr>
        </p:nvSpPr>
        <p:spPr/>
        <p:txBody>
          <a:bodyPr>
            <a:normAutofit fontScale="92500"/>
          </a:bodyPr>
          <a:lstStyle/>
          <a:p>
            <a:pPr>
              <a:lnSpc>
                <a:spcPct val="150000"/>
              </a:lnSpc>
            </a:pPr>
            <a:r>
              <a:rPr lang="tr-TR" dirty="0">
                <a:latin typeface="Comic Sans MS" pitchFamily="66" charset="0"/>
              </a:rPr>
              <a:t>Destek eğitim odasında, okul ve kurumlarda, kaynaştırma/bütünleştirme yoluyla eğitim uygulaması kapsamında yetersizliği olmayan akranlarıyla birlikte aynı </a:t>
            </a:r>
            <a:r>
              <a:rPr lang="tr-TR" dirty="0" smtClean="0">
                <a:latin typeface="Comic Sans MS" pitchFamily="66" charset="0"/>
              </a:rPr>
              <a:t>sınıfta </a:t>
            </a:r>
            <a:r>
              <a:rPr lang="tr-TR" dirty="0">
                <a:latin typeface="Comic Sans MS" pitchFamily="66" charset="0"/>
              </a:rPr>
              <a:t>eğitimlerine devam eden özel eğitim ihtiyacı olan öğrenciler ile özel yetenekli öğrenciler eğitim görebilir. </a:t>
            </a:r>
          </a:p>
        </p:txBody>
      </p:sp>
    </p:spTree>
    <p:extLst>
      <p:ext uri="{BB962C8B-B14F-4D97-AF65-F5344CB8AC3E}">
        <p14:creationId xmlns:p14="http://schemas.microsoft.com/office/powerpoint/2010/main" val="24582146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24</TotalTime>
  <Words>1160</Words>
  <Application>Microsoft Office PowerPoint</Application>
  <PresentationFormat>Ekran Gösterisi (4:3)</PresentationFormat>
  <Paragraphs>47</Paragraphs>
  <Slides>39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39</vt:i4>
      </vt:variant>
    </vt:vector>
  </HeadingPairs>
  <TitlesOfParts>
    <vt:vector size="43" baseType="lpstr">
      <vt:lpstr>Century Gothic</vt:lpstr>
      <vt:lpstr>Comic Sans MS</vt:lpstr>
      <vt:lpstr>Wingdings 2</vt:lpstr>
      <vt:lpstr>Austin</vt:lpstr>
      <vt:lpstr>PowerPoint Sunusu</vt:lpstr>
      <vt:lpstr>DESTEK EĞİTİM ODASI NEDİR?</vt:lpstr>
      <vt:lpstr>Destek Eğitim Odası Açmak Zorunlu Mudur?</vt:lpstr>
      <vt:lpstr>Okullarda Destek Eğitim Odası Nasıl Açılır?</vt:lpstr>
      <vt:lpstr>PowerPoint Sunusu</vt:lpstr>
      <vt:lpstr>PowerPoint Sunusu</vt:lpstr>
      <vt:lpstr>PowerPoint Sunusu</vt:lpstr>
      <vt:lpstr>PowerPoint Sunusu</vt:lpstr>
      <vt:lpstr>Destek Eğitim Odasında Kimler Eğitim Görebilir?</vt:lpstr>
      <vt:lpstr>Destek Eğitim Odasında Hangi Öğrencilerin Hangi Derslerden Ne Zaman Eğitim Alacağı Nasıl Belirlenir?</vt:lpstr>
      <vt:lpstr>PowerPoint Sunusu</vt:lpstr>
      <vt:lpstr>PowerPoint Sunusu</vt:lpstr>
      <vt:lpstr>Bir Öğrenci Destek Eğitim Odasında Haftada Kaç Saat Eğitim Alabilir?</vt:lpstr>
      <vt:lpstr>PowerPoint Sunusu</vt:lpstr>
      <vt:lpstr>Destek Eğitim Odasında Öğrencilere Grup Oluşturularak Eğitim Verilebilir Mi?</vt:lpstr>
      <vt:lpstr>PowerPoint Sunusu</vt:lpstr>
      <vt:lpstr>Destek Eğitim Odasında Hangi Öğretmenler Görev Alabilir?</vt:lpstr>
      <vt:lpstr>PowerPoint Sunusu</vt:lpstr>
      <vt:lpstr>Sınıf Öğretmenleri Destek Eğitim Odasında Kaç Saate Kadar Görev Alabilir ve Ücretlendirme Nasıl Yapılır?</vt:lpstr>
      <vt:lpstr>PowerPoint Sunusu</vt:lpstr>
      <vt:lpstr>PowerPoint Sunusu</vt:lpstr>
      <vt:lpstr>Branş Öğretmenleri Destek Eğitim Odasında Kaç Saate Kadar Görev Alabilir ve Ücretlendirme Nasıl Yapılır?</vt:lpstr>
      <vt:lpstr>PowerPoint Sunusu</vt:lpstr>
      <vt:lpstr>Okul Yöneticileri Destek Eğitim Odasında Ders Görevi Alabilirler Mi?</vt:lpstr>
      <vt:lpstr>PowerPoint Sunusu</vt:lpstr>
      <vt:lpstr>Ek Ders Ücreti Karşılığı Görevlendirilen Öğretmenlere Destek Eğitim Odalarında Görev Verilebilir mi?</vt:lpstr>
      <vt:lpstr>PowerPoint Sunusu</vt:lpstr>
      <vt:lpstr>Destek Eğitim Odasında Eğitim Desteği Alan Öğrencinin Başarı Değerlendirmesi Nasıl Yapılır?</vt:lpstr>
      <vt:lpstr>PowerPoint Sunusu</vt:lpstr>
      <vt:lpstr>PowerPoint Sunusu</vt:lpstr>
      <vt:lpstr>PowerPoint Sunusu</vt:lpstr>
      <vt:lpstr>PowerPoint Sunusu</vt:lpstr>
      <vt:lpstr>Destek Eğitim Odasında Yürütülecek Eğitim Hizmetlerinin Planlaması Kim Tarafından Yapılır?</vt:lpstr>
      <vt:lpstr>PowerPoint Sunusu</vt:lpstr>
      <vt:lpstr>Uygulamalı Beceri Eğitimleri Nasıl Sunulur?</vt:lpstr>
      <vt:lpstr>Destek Eğitim Odaları İçin Alınacak Olan Malzemeler Nasıl Temin Edilir?</vt:lpstr>
      <vt:lpstr>PowerPoint Sunusu</vt:lpstr>
      <vt:lpstr>Destek Eğitim Odalarında Sunulan Hizmetlerinin Planlanması ve Yürütülmesinde RAM’ların Görev ve Sorumlulukları Nelerdir?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Lenovo</dc:creator>
  <cp:lastModifiedBy>Lenovo</cp:lastModifiedBy>
  <cp:revision>5</cp:revision>
  <dcterms:created xsi:type="dcterms:W3CDTF">2017-12-29T13:53:36Z</dcterms:created>
  <dcterms:modified xsi:type="dcterms:W3CDTF">2018-11-01T08:13:08Z</dcterms:modified>
</cp:coreProperties>
</file>