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Funtastic" charset="1" panose="00000000000000000000"/>
      <p:regular r:id="rId25"/>
    </p:embeddedFont>
    <p:embeddedFont>
      <p:font typeface="Jua" charset="1" panose="00000000000000000000"/>
      <p:regular r:id="rId26"/>
    </p:embeddedFont>
    <p:embeddedFont>
      <p:font typeface="Sniglet" charset="1" panose="0407050503010002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14.png" Type="http://schemas.openxmlformats.org/officeDocument/2006/relationships/image"/><Relationship Id="rId9" Target="../media/image1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14.png" Type="http://schemas.openxmlformats.org/officeDocument/2006/relationships/image"/><Relationship Id="rId9" Target="../media/image1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png" Type="http://schemas.openxmlformats.org/officeDocument/2006/relationships/image"/><Relationship Id="rId11" Target="../media/image19.svg" Type="http://schemas.openxmlformats.org/officeDocument/2006/relationships/image"/><Relationship Id="rId12"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16.png" Type="http://schemas.openxmlformats.org/officeDocument/2006/relationships/image"/><Relationship Id="rId9" Target="../media/image1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png" Type="http://schemas.openxmlformats.org/officeDocument/2006/relationships/image"/><Relationship Id="rId11" Target="../media/image19.svg" Type="http://schemas.openxmlformats.org/officeDocument/2006/relationships/image"/><Relationship Id="rId12"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20.png" Type="http://schemas.openxmlformats.org/officeDocument/2006/relationships/image"/><Relationship Id="rId9" Target="../media/image2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22.png" Type="http://schemas.openxmlformats.org/officeDocument/2006/relationships/image"/><Relationship Id="rId9" Target="../media/image2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24.png" Type="http://schemas.openxmlformats.org/officeDocument/2006/relationships/image"/><Relationship Id="rId9" Target="../media/image2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26.png" Type="http://schemas.openxmlformats.org/officeDocument/2006/relationships/image"/><Relationship Id="rId9" Target="../media/image2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24.png" Type="http://schemas.openxmlformats.org/officeDocument/2006/relationships/image"/><Relationship Id="rId9" Target="../media/image2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26.png" Type="http://schemas.openxmlformats.org/officeDocument/2006/relationships/image"/><Relationship Id="rId9" Target="../media/image2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28.png" Type="http://schemas.openxmlformats.org/officeDocument/2006/relationships/image"/><Relationship Id="rId9" Target="../media/image2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10.png" Type="http://schemas.openxmlformats.org/officeDocument/2006/relationships/image"/><Relationship Id="rId9" Target="../media/image1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12.png" Type="http://schemas.openxmlformats.org/officeDocument/2006/relationships/image"/><Relationship Id="rId9"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12.png" Type="http://schemas.openxmlformats.org/officeDocument/2006/relationships/image"/><Relationship Id="rId9" Target="../media/image1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12.png" Type="http://schemas.openxmlformats.org/officeDocument/2006/relationships/image"/><Relationship Id="rId9"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12.png" Type="http://schemas.openxmlformats.org/officeDocument/2006/relationships/image"/><Relationship Id="rId9"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12.png" Type="http://schemas.openxmlformats.org/officeDocument/2006/relationships/image"/><Relationship Id="rId9" Target="../media/image1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12.png" Type="http://schemas.openxmlformats.org/officeDocument/2006/relationships/image"/><Relationship Id="rId9"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6.png" Type="http://schemas.openxmlformats.org/officeDocument/2006/relationships/image"/><Relationship Id="rId5" Target="../media/image4.png" Type="http://schemas.openxmlformats.org/officeDocument/2006/relationships/image"/><Relationship Id="rId6" Target="../media/image9.png" Type="http://schemas.openxmlformats.org/officeDocument/2006/relationships/image"/><Relationship Id="rId7" Target="../media/image5.png" Type="http://schemas.openxmlformats.org/officeDocument/2006/relationships/image"/><Relationship Id="rId8" Target="../media/image14.png" Type="http://schemas.openxmlformats.org/officeDocument/2006/relationships/image"/><Relationship Id="rId9" Target="../media/image1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338606" y="2078231"/>
            <a:ext cx="4562668" cy="6155370"/>
          </a:xfrm>
          <a:custGeom>
            <a:avLst/>
            <a:gdLst/>
            <a:ahLst/>
            <a:cxnLst/>
            <a:rect r="r" b="b" t="t" l="l"/>
            <a:pathLst>
              <a:path h="6155370" w="4562668">
                <a:moveTo>
                  <a:pt x="0" y="0"/>
                </a:moveTo>
                <a:lnTo>
                  <a:pt x="4562668" y="0"/>
                </a:lnTo>
                <a:lnTo>
                  <a:pt x="4562668" y="6155370"/>
                </a:lnTo>
                <a:lnTo>
                  <a:pt x="0" y="6155370"/>
                </a:lnTo>
                <a:lnTo>
                  <a:pt x="0" y="0"/>
                </a:lnTo>
                <a:close/>
              </a:path>
            </a:pathLst>
          </a:custGeom>
          <a:blipFill>
            <a:blip r:embed="rId3"/>
            <a:stretch>
              <a:fillRect l="0" t="0" r="0" b="0"/>
            </a:stretch>
          </a:blipFill>
        </p:spPr>
      </p:sp>
      <p:sp>
        <p:nvSpPr>
          <p:cNvPr name="Freeform 4" id="4"/>
          <p:cNvSpPr/>
          <p:nvPr/>
        </p:nvSpPr>
        <p:spPr>
          <a:xfrm flipH="false" flipV="false" rot="0">
            <a:off x="861446" y="4737716"/>
            <a:ext cx="7476828" cy="4439367"/>
          </a:xfrm>
          <a:custGeom>
            <a:avLst/>
            <a:gdLst/>
            <a:ahLst/>
            <a:cxnLst/>
            <a:rect r="r" b="b" t="t" l="l"/>
            <a:pathLst>
              <a:path h="4439367" w="7476828">
                <a:moveTo>
                  <a:pt x="0" y="0"/>
                </a:moveTo>
                <a:lnTo>
                  <a:pt x="7476829" y="0"/>
                </a:lnTo>
                <a:lnTo>
                  <a:pt x="7476829" y="4439367"/>
                </a:lnTo>
                <a:lnTo>
                  <a:pt x="0" y="4439367"/>
                </a:lnTo>
                <a:lnTo>
                  <a:pt x="0" y="0"/>
                </a:lnTo>
                <a:close/>
              </a:path>
            </a:pathLst>
          </a:custGeom>
          <a:blipFill>
            <a:blip r:embed="rId4"/>
            <a:stretch>
              <a:fillRect l="0" t="0" r="0" b="0"/>
            </a:stretch>
          </a:blipFill>
        </p:spPr>
      </p:sp>
      <p:sp>
        <p:nvSpPr>
          <p:cNvPr name="Freeform 5" id="5"/>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6" id="6"/>
          <p:cNvSpPr/>
          <p:nvPr/>
        </p:nvSpPr>
        <p:spPr>
          <a:xfrm flipH="true" flipV="false" rot="0">
            <a:off x="14707355" y="1266477"/>
            <a:ext cx="2775353" cy="1484814"/>
          </a:xfrm>
          <a:custGeom>
            <a:avLst/>
            <a:gdLst/>
            <a:ahLst/>
            <a:cxnLst/>
            <a:rect r="r" b="b" t="t" l="l"/>
            <a:pathLst>
              <a:path h="1484814" w="2775353">
                <a:moveTo>
                  <a:pt x="2775353" y="0"/>
                </a:moveTo>
                <a:lnTo>
                  <a:pt x="0" y="0"/>
                </a:lnTo>
                <a:lnTo>
                  <a:pt x="0" y="1484813"/>
                </a:lnTo>
                <a:lnTo>
                  <a:pt x="2775353" y="1484813"/>
                </a:lnTo>
                <a:lnTo>
                  <a:pt x="2775353" y="0"/>
                </a:lnTo>
                <a:close/>
              </a:path>
            </a:pathLst>
          </a:custGeom>
          <a:blipFill>
            <a:blip r:embed="rId6"/>
            <a:stretch>
              <a:fillRect l="0" t="0" r="0" b="0"/>
            </a:stretch>
          </a:blipFill>
        </p:spPr>
      </p:sp>
      <p:grpSp>
        <p:nvGrpSpPr>
          <p:cNvPr name="Group 7" id="7"/>
          <p:cNvGrpSpPr/>
          <p:nvPr/>
        </p:nvGrpSpPr>
        <p:grpSpPr>
          <a:xfrm rot="0">
            <a:off x="15221126" y="4527907"/>
            <a:ext cx="3609503" cy="4858986"/>
            <a:chOff x="0" y="0"/>
            <a:chExt cx="4812670" cy="6478648"/>
          </a:xfrm>
        </p:grpSpPr>
        <p:sp>
          <p:nvSpPr>
            <p:cNvPr name="Freeform 8" id="8"/>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9" id="9"/>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7"/>
              <a:stretch>
                <a:fillRect l="0" t="0" r="0" b="0"/>
              </a:stretch>
            </a:blipFill>
          </p:spPr>
        </p:sp>
      </p:grpSp>
      <p:sp>
        <p:nvSpPr>
          <p:cNvPr name="Freeform 10" id="10"/>
          <p:cNvSpPr/>
          <p:nvPr/>
        </p:nvSpPr>
        <p:spPr>
          <a:xfrm flipH="false" flipV="false" rot="0">
            <a:off x="5568024" y="3570575"/>
            <a:ext cx="2381217" cy="1273951"/>
          </a:xfrm>
          <a:custGeom>
            <a:avLst/>
            <a:gdLst/>
            <a:ahLst/>
            <a:cxnLst/>
            <a:rect r="r" b="b" t="t" l="l"/>
            <a:pathLst>
              <a:path h="1273951" w="2381217">
                <a:moveTo>
                  <a:pt x="0" y="0"/>
                </a:moveTo>
                <a:lnTo>
                  <a:pt x="2381217" y="0"/>
                </a:lnTo>
                <a:lnTo>
                  <a:pt x="2381217" y="1273951"/>
                </a:lnTo>
                <a:lnTo>
                  <a:pt x="0" y="1273951"/>
                </a:lnTo>
                <a:lnTo>
                  <a:pt x="0" y="0"/>
                </a:lnTo>
                <a:close/>
              </a:path>
            </a:pathLst>
          </a:custGeom>
          <a:blipFill>
            <a:blip r:embed="rId6"/>
            <a:stretch>
              <a:fillRect l="0" t="0" r="0" b="0"/>
            </a:stretch>
          </a:blipFill>
        </p:spPr>
      </p:sp>
      <p:sp>
        <p:nvSpPr>
          <p:cNvPr name="Freeform 11" id="11"/>
          <p:cNvSpPr/>
          <p:nvPr/>
        </p:nvSpPr>
        <p:spPr>
          <a:xfrm flipH="false" flipV="false" rot="0">
            <a:off x="11860146" y="7494447"/>
            <a:ext cx="6010779" cy="2434365"/>
          </a:xfrm>
          <a:custGeom>
            <a:avLst/>
            <a:gdLst/>
            <a:ahLst/>
            <a:cxnLst/>
            <a:rect r="r" b="b" t="t" l="l"/>
            <a:pathLst>
              <a:path h="2434365" w="6010779">
                <a:moveTo>
                  <a:pt x="0" y="0"/>
                </a:moveTo>
                <a:lnTo>
                  <a:pt x="6010779" y="0"/>
                </a:lnTo>
                <a:lnTo>
                  <a:pt x="6010779" y="2434366"/>
                </a:lnTo>
                <a:lnTo>
                  <a:pt x="0" y="2434366"/>
                </a:lnTo>
                <a:lnTo>
                  <a:pt x="0" y="0"/>
                </a:lnTo>
                <a:close/>
              </a:path>
            </a:pathLst>
          </a:custGeom>
          <a:blipFill>
            <a:blip r:embed="rId8"/>
            <a:stretch>
              <a:fillRect l="0" t="0" r="0" b="0"/>
            </a:stretch>
          </a:blipFill>
        </p:spPr>
      </p:sp>
      <p:sp>
        <p:nvSpPr>
          <p:cNvPr name="Freeform 12" id="12"/>
          <p:cNvSpPr/>
          <p:nvPr/>
        </p:nvSpPr>
        <p:spPr>
          <a:xfrm flipH="true" flipV="false" rot="0">
            <a:off x="662944" y="573440"/>
            <a:ext cx="2683073" cy="1435444"/>
          </a:xfrm>
          <a:custGeom>
            <a:avLst/>
            <a:gdLst/>
            <a:ahLst/>
            <a:cxnLst/>
            <a:rect r="r" b="b" t="t" l="l"/>
            <a:pathLst>
              <a:path h="1435444" w="2683073">
                <a:moveTo>
                  <a:pt x="2683073" y="0"/>
                </a:moveTo>
                <a:lnTo>
                  <a:pt x="0" y="0"/>
                </a:lnTo>
                <a:lnTo>
                  <a:pt x="0" y="1435444"/>
                </a:lnTo>
                <a:lnTo>
                  <a:pt x="2683073" y="1435444"/>
                </a:lnTo>
                <a:lnTo>
                  <a:pt x="2683073" y="0"/>
                </a:lnTo>
                <a:close/>
              </a:path>
            </a:pathLst>
          </a:custGeom>
          <a:blipFill>
            <a:blip r:embed="rId6"/>
            <a:stretch>
              <a:fillRect l="0" t="0" r="0" b="0"/>
            </a:stretch>
          </a:blipFill>
        </p:spPr>
      </p:sp>
      <p:sp>
        <p:nvSpPr>
          <p:cNvPr name="Freeform 13" id="13"/>
          <p:cNvSpPr/>
          <p:nvPr/>
        </p:nvSpPr>
        <p:spPr>
          <a:xfrm flipH="false" flipV="false" rot="0">
            <a:off x="10897034" y="631554"/>
            <a:ext cx="1926224" cy="1664754"/>
          </a:xfrm>
          <a:custGeom>
            <a:avLst/>
            <a:gdLst/>
            <a:ahLst/>
            <a:cxnLst/>
            <a:rect r="r" b="b" t="t" l="l"/>
            <a:pathLst>
              <a:path h="1664754" w="1926224">
                <a:moveTo>
                  <a:pt x="0" y="0"/>
                </a:moveTo>
                <a:lnTo>
                  <a:pt x="1926224" y="0"/>
                </a:lnTo>
                <a:lnTo>
                  <a:pt x="1926224" y="1664754"/>
                </a:lnTo>
                <a:lnTo>
                  <a:pt x="0" y="1664754"/>
                </a:lnTo>
                <a:lnTo>
                  <a:pt x="0" y="0"/>
                </a:lnTo>
                <a:close/>
              </a:path>
            </a:pathLst>
          </a:custGeom>
          <a:blipFill>
            <a:blip r:embed="rId9"/>
            <a:stretch>
              <a:fillRect l="0" t="0" r="0" b="0"/>
            </a:stretch>
          </a:blipFill>
        </p:spPr>
      </p:sp>
      <p:sp>
        <p:nvSpPr>
          <p:cNvPr name="TextBox 14" id="14"/>
          <p:cNvSpPr txBox="true"/>
          <p:nvPr/>
        </p:nvSpPr>
        <p:spPr>
          <a:xfrm rot="0">
            <a:off x="7276869" y="4450196"/>
            <a:ext cx="8553429" cy="1401915"/>
          </a:xfrm>
          <a:prstGeom prst="rect">
            <a:avLst/>
          </a:prstGeom>
        </p:spPr>
        <p:txBody>
          <a:bodyPr anchor="t" rtlCol="false" tIns="0" lIns="0" bIns="0" rIns="0">
            <a:spAutoFit/>
          </a:bodyPr>
          <a:lstStyle/>
          <a:p>
            <a:pPr algn="ctr">
              <a:lnSpc>
                <a:spcPts val="9242"/>
              </a:lnSpc>
            </a:pPr>
            <a:r>
              <a:rPr lang="en-US" sz="9151">
                <a:solidFill>
                  <a:srgbClr val="000000"/>
                </a:solidFill>
                <a:latin typeface="Funtastic"/>
                <a:ea typeface="Funtastic"/>
                <a:cs typeface="Funtastic"/>
                <a:sym typeface="Funtastic"/>
              </a:rPr>
              <a:t> OKULA UYUM</a:t>
            </a:r>
          </a:p>
        </p:txBody>
      </p:sp>
      <p:sp>
        <p:nvSpPr>
          <p:cNvPr name="TextBox 15" id="15"/>
          <p:cNvSpPr txBox="true"/>
          <p:nvPr/>
        </p:nvSpPr>
        <p:spPr>
          <a:xfrm rot="0">
            <a:off x="10169756" y="3414435"/>
            <a:ext cx="3380780" cy="793116"/>
          </a:xfrm>
          <a:prstGeom prst="rect">
            <a:avLst/>
          </a:prstGeom>
        </p:spPr>
        <p:txBody>
          <a:bodyPr anchor="t" rtlCol="false" tIns="0" lIns="0" bIns="0" rIns="0">
            <a:spAutoFit/>
          </a:bodyPr>
          <a:lstStyle/>
          <a:p>
            <a:pPr algn="ctr">
              <a:lnSpc>
                <a:spcPts val="5589"/>
              </a:lnSpc>
              <a:spcBef>
                <a:spcPct val="0"/>
              </a:spcBef>
            </a:pPr>
            <a:r>
              <a:rPr lang="en-US" sz="4299">
                <a:solidFill>
                  <a:srgbClr val="000000"/>
                </a:solidFill>
                <a:latin typeface="Jua"/>
                <a:ea typeface="Jua"/>
                <a:cs typeface="Jua"/>
                <a:sym typeface="Jua"/>
              </a:rPr>
              <a:t>VELİ SUNUMU</a:t>
            </a:r>
          </a:p>
        </p:txBody>
      </p:sp>
      <p:sp>
        <p:nvSpPr>
          <p:cNvPr name="TextBox 16" id="16"/>
          <p:cNvSpPr txBox="true"/>
          <p:nvPr/>
        </p:nvSpPr>
        <p:spPr>
          <a:xfrm rot="0">
            <a:off x="8465898" y="2629683"/>
            <a:ext cx="6788497" cy="499110"/>
          </a:xfrm>
          <a:prstGeom prst="rect">
            <a:avLst/>
          </a:prstGeom>
        </p:spPr>
        <p:txBody>
          <a:bodyPr anchor="t" rtlCol="false" tIns="0" lIns="0" bIns="0" rIns="0">
            <a:spAutoFit/>
          </a:bodyPr>
          <a:lstStyle/>
          <a:p>
            <a:pPr algn="ctr">
              <a:lnSpc>
                <a:spcPts val="3510"/>
              </a:lnSpc>
              <a:spcBef>
                <a:spcPct val="0"/>
              </a:spcBef>
            </a:pPr>
            <a:r>
              <a:rPr lang="en-US" sz="2700">
                <a:solidFill>
                  <a:srgbClr val="000000"/>
                </a:solidFill>
                <a:latin typeface="Jua"/>
                <a:ea typeface="Jua"/>
                <a:cs typeface="Jua"/>
                <a:sym typeface="Jua"/>
              </a:rPr>
              <a:t>HATAY REHBERLİK VE ARAŞTIRMA MERKEZİ</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true" flipV="false" rot="0">
            <a:off x="1927595" y="5980764"/>
            <a:ext cx="2509857" cy="3684194"/>
          </a:xfrm>
          <a:custGeom>
            <a:avLst/>
            <a:gdLst/>
            <a:ahLst/>
            <a:cxnLst/>
            <a:rect r="r" b="b" t="t" l="l"/>
            <a:pathLst>
              <a:path h="3684194" w="2509857">
                <a:moveTo>
                  <a:pt x="2509857" y="0"/>
                </a:moveTo>
                <a:lnTo>
                  <a:pt x="0" y="0"/>
                </a:lnTo>
                <a:lnTo>
                  <a:pt x="0" y="3684193"/>
                </a:lnTo>
                <a:lnTo>
                  <a:pt x="2509857" y="3684193"/>
                </a:lnTo>
                <a:lnTo>
                  <a:pt x="2509857" y="0"/>
                </a:lnTo>
                <a:close/>
              </a:path>
            </a:pathLst>
          </a:custGeom>
          <a:blipFill>
            <a:blip r:embed="rId8"/>
            <a:stretch>
              <a:fillRect l="0" t="0" r="0" b="0"/>
            </a:stretch>
          </a:blipFill>
        </p:spPr>
      </p:sp>
      <p:sp>
        <p:nvSpPr>
          <p:cNvPr name="Freeform 12" id="12"/>
          <p:cNvSpPr/>
          <p:nvPr/>
        </p:nvSpPr>
        <p:spPr>
          <a:xfrm flipH="false" flipV="false" rot="-1607083">
            <a:off x="13802479" y="1670913"/>
            <a:ext cx="1952455" cy="1681552"/>
          </a:xfrm>
          <a:custGeom>
            <a:avLst/>
            <a:gdLst/>
            <a:ahLst/>
            <a:cxnLst/>
            <a:rect r="r" b="b" t="t" l="l"/>
            <a:pathLst>
              <a:path h="1681552" w="1952455">
                <a:moveTo>
                  <a:pt x="0" y="0"/>
                </a:moveTo>
                <a:lnTo>
                  <a:pt x="1952455" y="0"/>
                </a:lnTo>
                <a:lnTo>
                  <a:pt x="1952455" y="1681552"/>
                </a:lnTo>
                <a:lnTo>
                  <a:pt x="0" y="1681552"/>
                </a:lnTo>
                <a:lnTo>
                  <a:pt x="0" y="0"/>
                </a:lnTo>
                <a:close/>
              </a:path>
            </a:pathLst>
          </a:custGeom>
          <a:blipFill>
            <a:blip r:embed="rId9"/>
            <a:stretch>
              <a:fillRect l="0" t="0" r="0" b="0"/>
            </a:stretch>
          </a:blipFill>
        </p:spPr>
      </p:sp>
      <p:sp>
        <p:nvSpPr>
          <p:cNvPr name="Freeform 13" id="13"/>
          <p:cNvSpPr/>
          <p:nvPr/>
        </p:nvSpPr>
        <p:spPr>
          <a:xfrm flipH="false" flipV="false" rot="0">
            <a:off x="7854545" y="8987867"/>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4" id="14"/>
          <p:cNvSpPr txBox="true"/>
          <p:nvPr/>
        </p:nvSpPr>
        <p:spPr>
          <a:xfrm rot="0">
            <a:off x="2447694" y="1774022"/>
            <a:ext cx="13003129" cy="1764029"/>
          </a:xfrm>
          <a:prstGeom prst="rect">
            <a:avLst/>
          </a:prstGeom>
        </p:spPr>
        <p:txBody>
          <a:bodyPr anchor="t" rtlCol="false" tIns="0" lIns="0" bIns="0" rIns="0">
            <a:spAutoFit/>
          </a:bodyPr>
          <a:lstStyle/>
          <a:p>
            <a:pPr algn="ctr">
              <a:lnSpc>
                <a:spcPts val="6720"/>
              </a:lnSpc>
            </a:pPr>
            <a:r>
              <a:rPr lang="en-US" sz="4800">
                <a:solidFill>
                  <a:srgbClr val="000000"/>
                </a:solidFill>
                <a:latin typeface="Funtastic"/>
                <a:ea typeface="Funtastic"/>
                <a:cs typeface="Funtastic"/>
                <a:sym typeface="Funtastic"/>
              </a:rPr>
              <a:t>ÇOCUĞUN OKULA ALIŞMA SÜRECİNİ GÜÇLEŞTİREN DURUMLAR</a:t>
            </a:r>
          </a:p>
        </p:txBody>
      </p:sp>
      <p:sp>
        <p:nvSpPr>
          <p:cNvPr name="TextBox 15" id="15"/>
          <p:cNvSpPr txBox="true"/>
          <p:nvPr/>
        </p:nvSpPr>
        <p:spPr>
          <a:xfrm rot="0">
            <a:off x="4170452" y="3730363"/>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05</a:t>
            </a:r>
          </a:p>
        </p:txBody>
      </p:sp>
      <p:sp>
        <p:nvSpPr>
          <p:cNvPr name="TextBox 16" id="16"/>
          <p:cNvSpPr txBox="true"/>
          <p:nvPr/>
        </p:nvSpPr>
        <p:spPr>
          <a:xfrm rot="0">
            <a:off x="4170452" y="4959049"/>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06</a:t>
            </a:r>
          </a:p>
        </p:txBody>
      </p:sp>
      <p:sp>
        <p:nvSpPr>
          <p:cNvPr name="TextBox 17" id="17"/>
          <p:cNvSpPr txBox="true"/>
          <p:nvPr/>
        </p:nvSpPr>
        <p:spPr>
          <a:xfrm rot="0">
            <a:off x="4098619" y="7344071"/>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08</a:t>
            </a:r>
          </a:p>
        </p:txBody>
      </p:sp>
      <p:sp>
        <p:nvSpPr>
          <p:cNvPr name="TextBox 18" id="18"/>
          <p:cNvSpPr txBox="true"/>
          <p:nvPr/>
        </p:nvSpPr>
        <p:spPr>
          <a:xfrm rot="0">
            <a:off x="5193812" y="3718298"/>
            <a:ext cx="8631510" cy="521970"/>
          </a:xfrm>
          <a:prstGeom prst="rect">
            <a:avLst/>
          </a:prstGeom>
        </p:spPr>
        <p:txBody>
          <a:bodyPr anchor="t" rtlCol="false" tIns="0" lIns="0" bIns="0" rIns="0">
            <a:spAutoFit/>
          </a:bodyPr>
          <a:lstStyle/>
          <a:p>
            <a:pPr algn="just">
              <a:lnSpc>
                <a:spcPts val="3779"/>
              </a:lnSpc>
            </a:pPr>
            <a:r>
              <a:rPr lang="en-US" sz="2699">
                <a:solidFill>
                  <a:srgbClr val="000000"/>
                </a:solidFill>
                <a:latin typeface="Jua"/>
                <a:ea typeface="Jua"/>
                <a:cs typeface="Jua"/>
                <a:sym typeface="Jua"/>
              </a:rPr>
              <a:t>Çocuğun öğretmen ve </a:t>
            </a:r>
            <a:r>
              <a:rPr lang="en-US" sz="2699">
                <a:solidFill>
                  <a:srgbClr val="000000"/>
                </a:solidFill>
                <a:latin typeface="Jua"/>
                <a:ea typeface="Jua"/>
                <a:cs typeface="Jua"/>
                <a:sym typeface="Jua"/>
              </a:rPr>
              <a:t>okul ile korkutulması,</a:t>
            </a:r>
          </a:p>
        </p:txBody>
      </p:sp>
      <p:sp>
        <p:nvSpPr>
          <p:cNvPr name="TextBox 19" id="19"/>
          <p:cNvSpPr txBox="true"/>
          <p:nvPr/>
        </p:nvSpPr>
        <p:spPr>
          <a:xfrm rot="0">
            <a:off x="5193812" y="4790813"/>
            <a:ext cx="8631510" cy="998220"/>
          </a:xfrm>
          <a:prstGeom prst="rect">
            <a:avLst/>
          </a:prstGeom>
        </p:spPr>
        <p:txBody>
          <a:bodyPr anchor="t" rtlCol="false" tIns="0" lIns="0" bIns="0" rIns="0">
            <a:spAutoFit/>
          </a:bodyPr>
          <a:lstStyle/>
          <a:p>
            <a:pPr algn="just">
              <a:lnSpc>
                <a:spcPts val="3779"/>
              </a:lnSpc>
            </a:pPr>
            <a:r>
              <a:rPr lang="en-US" sz="2699">
                <a:solidFill>
                  <a:srgbClr val="000000"/>
                </a:solidFill>
                <a:latin typeface="Jua"/>
                <a:ea typeface="Jua"/>
                <a:cs typeface="Jua"/>
                <a:sym typeface="Jua"/>
              </a:rPr>
              <a:t>İlkokulun okul öncesi eğitim</a:t>
            </a:r>
            <a:r>
              <a:rPr lang="en-US" sz="2699">
                <a:solidFill>
                  <a:srgbClr val="000000"/>
                </a:solidFill>
                <a:latin typeface="Jua"/>
                <a:ea typeface="Jua"/>
                <a:cs typeface="Jua"/>
                <a:sym typeface="Jua"/>
              </a:rPr>
              <a:t> kurumu ile kıyaslanması ve farkların çocuğa olumsuz bir şekilde aktarılması,</a:t>
            </a:r>
          </a:p>
        </p:txBody>
      </p:sp>
      <p:sp>
        <p:nvSpPr>
          <p:cNvPr name="TextBox 20" id="20"/>
          <p:cNvSpPr txBox="true"/>
          <p:nvPr/>
        </p:nvSpPr>
        <p:spPr>
          <a:xfrm rot="0">
            <a:off x="5242220" y="7334546"/>
            <a:ext cx="8824689" cy="935355"/>
          </a:xfrm>
          <a:prstGeom prst="rect">
            <a:avLst/>
          </a:prstGeom>
        </p:spPr>
        <p:txBody>
          <a:bodyPr anchor="t" rtlCol="false" tIns="0" lIns="0" bIns="0" rIns="0">
            <a:spAutoFit/>
          </a:bodyPr>
          <a:lstStyle/>
          <a:p>
            <a:pPr algn="l">
              <a:lnSpc>
                <a:spcPts val="3359"/>
              </a:lnSpc>
            </a:pPr>
            <a:r>
              <a:rPr lang="en-US" sz="2400">
                <a:solidFill>
                  <a:srgbClr val="000000"/>
                </a:solidFill>
                <a:latin typeface="Jua"/>
                <a:ea typeface="Jua"/>
                <a:cs typeface="Jua"/>
                <a:sym typeface="Jua"/>
              </a:rPr>
              <a:t>Velinin okul ve öğretmeniyle</a:t>
            </a:r>
            <a:r>
              <a:rPr lang="en-US" sz="2400">
                <a:solidFill>
                  <a:srgbClr val="000000"/>
                </a:solidFill>
                <a:latin typeface="Jua"/>
                <a:ea typeface="Jua"/>
                <a:cs typeface="Jua"/>
                <a:sym typeface="Jua"/>
              </a:rPr>
              <a:t> ilgili olumsuz duygu ve düşüncelerini</a:t>
            </a:r>
          </a:p>
          <a:p>
            <a:pPr algn="l">
              <a:lnSpc>
                <a:spcPts val="3779"/>
              </a:lnSpc>
            </a:pPr>
            <a:r>
              <a:rPr lang="en-US" sz="2699">
                <a:solidFill>
                  <a:srgbClr val="000000"/>
                </a:solidFill>
                <a:latin typeface="Jua"/>
                <a:ea typeface="Jua"/>
                <a:cs typeface="Jua"/>
                <a:sym typeface="Jua"/>
              </a:rPr>
              <a:t>çocuğun </a:t>
            </a:r>
            <a:r>
              <a:rPr lang="en-US" sz="2699">
                <a:solidFill>
                  <a:srgbClr val="000000"/>
                </a:solidFill>
                <a:latin typeface="Jua"/>
                <a:ea typeface="Jua"/>
                <a:cs typeface="Jua"/>
                <a:sym typeface="Jua"/>
              </a:rPr>
              <a:t>yanında dile getirmesi,</a:t>
            </a:r>
          </a:p>
        </p:txBody>
      </p:sp>
      <p:sp>
        <p:nvSpPr>
          <p:cNvPr name="TextBox 21" id="21"/>
          <p:cNvSpPr txBox="true"/>
          <p:nvPr/>
        </p:nvSpPr>
        <p:spPr>
          <a:xfrm rot="0">
            <a:off x="4170452" y="6190314"/>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07</a:t>
            </a:r>
          </a:p>
        </p:txBody>
      </p:sp>
      <p:sp>
        <p:nvSpPr>
          <p:cNvPr name="TextBox 22" id="22"/>
          <p:cNvSpPr txBox="true"/>
          <p:nvPr/>
        </p:nvSpPr>
        <p:spPr>
          <a:xfrm rot="0">
            <a:off x="5242220" y="6007935"/>
            <a:ext cx="8631510" cy="935355"/>
          </a:xfrm>
          <a:prstGeom prst="rect">
            <a:avLst/>
          </a:prstGeom>
        </p:spPr>
        <p:txBody>
          <a:bodyPr anchor="t" rtlCol="false" tIns="0" lIns="0" bIns="0" rIns="0">
            <a:spAutoFit/>
          </a:bodyPr>
          <a:lstStyle/>
          <a:p>
            <a:pPr algn="l">
              <a:lnSpc>
                <a:spcPts val="3359"/>
              </a:lnSpc>
            </a:pPr>
            <a:r>
              <a:rPr lang="en-US" sz="2400">
                <a:solidFill>
                  <a:srgbClr val="000000"/>
                </a:solidFill>
                <a:latin typeface="Jua"/>
                <a:ea typeface="Jua"/>
                <a:cs typeface="Jua"/>
                <a:sym typeface="Jua"/>
              </a:rPr>
              <a:t>Velinin çocuğa </a:t>
            </a:r>
            <a:r>
              <a:rPr lang="en-US" sz="2400">
                <a:solidFill>
                  <a:srgbClr val="000000"/>
                </a:solidFill>
                <a:latin typeface="Jua"/>
                <a:ea typeface="Jua"/>
                <a:cs typeface="Jua"/>
                <a:sym typeface="Jua"/>
              </a:rPr>
              <a:t>okulda “Sıkıldın mı? Korktun mu?” gibi olumsuz</a:t>
            </a:r>
          </a:p>
          <a:p>
            <a:pPr algn="l">
              <a:lnSpc>
                <a:spcPts val="3779"/>
              </a:lnSpc>
            </a:pPr>
            <a:r>
              <a:rPr lang="en-US" sz="2699">
                <a:solidFill>
                  <a:srgbClr val="000000"/>
                </a:solidFill>
                <a:latin typeface="Jua"/>
                <a:ea typeface="Jua"/>
                <a:cs typeface="Jua"/>
                <a:sym typeface="Jua"/>
              </a:rPr>
              <a:t>ifadeler kullanarak sorular sorması,</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982811" y="1794433"/>
            <a:ext cx="13500437" cy="6931312"/>
          </a:xfrm>
          <a:custGeom>
            <a:avLst/>
            <a:gdLst/>
            <a:ahLst/>
            <a:cxnLst/>
            <a:rect r="r" b="b" t="t" l="l"/>
            <a:pathLst>
              <a:path h="6931312" w="13500437">
                <a:moveTo>
                  <a:pt x="0" y="0"/>
                </a:moveTo>
                <a:lnTo>
                  <a:pt x="13500438" y="0"/>
                </a:lnTo>
                <a:lnTo>
                  <a:pt x="13500438" y="6931312"/>
                </a:lnTo>
                <a:lnTo>
                  <a:pt x="0" y="6931312"/>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true" flipV="false" rot="0">
            <a:off x="1927595" y="5980764"/>
            <a:ext cx="2509857" cy="3684194"/>
          </a:xfrm>
          <a:custGeom>
            <a:avLst/>
            <a:gdLst/>
            <a:ahLst/>
            <a:cxnLst/>
            <a:rect r="r" b="b" t="t" l="l"/>
            <a:pathLst>
              <a:path h="3684194" w="2509857">
                <a:moveTo>
                  <a:pt x="2509857" y="0"/>
                </a:moveTo>
                <a:lnTo>
                  <a:pt x="0" y="0"/>
                </a:lnTo>
                <a:lnTo>
                  <a:pt x="0" y="3684193"/>
                </a:lnTo>
                <a:lnTo>
                  <a:pt x="2509857" y="3684193"/>
                </a:lnTo>
                <a:lnTo>
                  <a:pt x="2509857" y="0"/>
                </a:lnTo>
                <a:close/>
              </a:path>
            </a:pathLst>
          </a:custGeom>
          <a:blipFill>
            <a:blip r:embed="rId8"/>
            <a:stretch>
              <a:fillRect l="0" t="0" r="0" b="0"/>
            </a:stretch>
          </a:blipFill>
        </p:spPr>
      </p:sp>
      <p:sp>
        <p:nvSpPr>
          <p:cNvPr name="Freeform 12" id="12"/>
          <p:cNvSpPr/>
          <p:nvPr/>
        </p:nvSpPr>
        <p:spPr>
          <a:xfrm flipH="false" flipV="false" rot="-1607083">
            <a:off x="13802479" y="1670913"/>
            <a:ext cx="1952455" cy="1681552"/>
          </a:xfrm>
          <a:custGeom>
            <a:avLst/>
            <a:gdLst/>
            <a:ahLst/>
            <a:cxnLst/>
            <a:rect r="r" b="b" t="t" l="l"/>
            <a:pathLst>
              <a:path h="1681552" w="1952455">
                <a:moveTo>
                  <a:pt x="0" y="0"/>
                </a:moveTo>
                <a:lnTo>
                  <a:pt x="1952455" y="0"/>
                </a:lnTo>
                <a:lnTo>
                  <a:pt x="1952455" y="1681552"/>
                </a:lnTo>
                <a:lnTo>
                  <a:pt x="0" y="1681552"/>
                </a:lnTo>
                <a:lnTo>
                  <a:pt x="0" y="0"/>
                </a:lnTo>
                <a:close/>
              </a:path>
            </a:pathLst>
          </a:custGeom>
          <a:blipFill>
            <a:blip r:embed="rId9"/>
            <a:stretch>
              <a:fillRect l="0" t="0" r="0" b="0"/>
            </a:stretch>
          </a:blipFill>
        </p:spPr>
      </p:sp>
      <p:sp>
        <p:nvSpPr>
          <p:cNvPr name="Freeform 13" id="13"/>
          <p:cNvSpPr/>
          <p:nvPr/>
        </p:nvSpPr>
        <p:spPr>
          <a:xfrm flipH="false" flipV="false" rot="0">
            <a:off x="7854545" y="9030545"/>
            <a:ext cx="1289455" cy="1114422"/>
          </a:xfrm>
          <a:custGeom>
            <a:avLst/>
            <a:gdLst/>
            <a:ahLst/>
            <a:cxnLst/>
            <a:rect r="r" b="b" t="t" l="l"/>
            <a:pathLst>
              <a:path h="1114422" w="1289455">
                <a:moveTo>
                  <a:pt x="0" y="0"/>
                </a:moveTo>
                <a:lnTo>
                  <a:pt x="1289455" y="0"/>
                </a:lnTo>
                <a:lnTo>
                  <a:pt x="1289455" y="1114421"/>
                </a:lnTo>
                <a:lnTo>
                  <a:pt x="0" y="1114421"/>
                </a:lnTo>
                <a:lnTo>
                  <a:pt x="0" y="0"/>
                </a:lnTo>
                <a:close/>
              </a:path>
            </a:pathLst>
          </a:custGeom>
          <a:blipFill>
            <a:blip r:embed="rId10"/>
            <a:stretch>
              <a:fillRect l="0" t="0" r="0" b="0"/>
            </a:stretch>
          </a:blipFill>
        </p:spPr>
      </p:sp>
      <p:sp>
        <p:nvSpPr>
          <p:cNvPr name="TextBox 14" id="14"/>
          <p:cNvSpPr txBox="true"/>
          <p:nvPr/>
        </p:nvSpPr>
        <p:spPr>
          <a:xfrm rot="0">
            <a:off x="2447694" y="1699204"/>
            <a:ext cx="13003129" cy="1764029"/>
          </a:xfrm>
          <a:prstGeom prst="rect">
            <a:avLst/>
          </a:prstGeom>
        </p:spPr>
        <p:txBody>
          <a:bodyPr anchor="t" rtlCol="false" tIns="0" lIns="0" bIns="0" rIns="0">
            <a:spAutoFit/>
          </a:bodyPr>
          <a:lstStyle/>
          <a:p>
            <a:pPr algn="ctr">
              <a:lnSpc>
                <a:spcPts val="6720"/>
              </a:lnSpc>
            </a:pPr>
            <a:r>
              <a:rPr lang="en-US" sz="4800">
                <a:solidFill>
                  <a:srgbClr val="000000"/>
                </a:solidFill>
                <a:latin typeface="Funtastic"/>
                <a:ea typeface="Funtastic"/>
                <a:cs typeface="Funtastic"/>
                <a:sym typeface="Funtastic"/>
              </a:rPr>
              <a:t>ÇOCUĞUN OKULA ALIŞMA SÜRECİNİ GÜÇLEŞTİREN DURUMLAR</a:t>
            </a:r>
          </a:p>
        </p:txBody>
      </p:sp>
      <p:sp>
        <p:nvSpPr>
          <p:cNvPr name="TextBox 15" id="15"/>
          <p:cNvSpPr txBox="true"/>
          <p:nvPr/>
        </p:nvSpPr>
        <p:spPr>
          <a:xfrm rot="0">
            <a:off x="4196130" y="3677389"/>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09</a:t>
            </a:r>
          </a:p>
        </p:txBody>
      </p:sp>
      <p:sp>
        <p:nvSpPr>
          <p:cNvPr name="TextBox 16" id="16"/>
          <p:cNvSpPr txBox="true"/>
          <p:nvPr/>
        </p:nvSpPr>
        <p:spPr>
          <a:xfrm rot="0">
            <a:off x="4196130" y="4837430"/>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10</a:t>
            </a:r>
          </a:p>
        </p:txBody>
      </p:sp>
      <p:sp>
        <p:nvSpPr>
          <p:cNvPr name="TextBox 17" id="17"/>
          <p:cNvSpPr txBox="true"/>
          <p:nvPr/>
        </p:nvSpPr>
        <p:spPr>
          <a:xfrm rot="0">
            <a:off x="4196130" y="5932151"/>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11</a:t>
            </a:r>
          </a:p>
        </p:txBody>
      </p:sp>
      <p:sp>
        <p:nvSpPr>
          <p:cNvPr name="TextBox 18" id="18"/>
          <p:cNvSpPr txBox="true"/>
          <p:nvPr/>
        </p:nvSpPr>
        <p:spPr>
          <a:xfrm rot="0">
            <a:off x="5320681" y="3658339"/>
            <a:ext cx="8995326" cy="521970"/>
          </a:xfrm>
          <a:prstGeom prst="rect">
            <a:avLst/>
          </a:prstGeom>
        </p:spPr>
        <p:txBody>
          <a:bodyPr anchor="t" rtlCol="false" tIns="0" lIns="0" bIns="0" rIns="0">
            <a:spAutoFit/>
          </a:bodyPr>
          <a:lstStyle/>
          <a:p>
            <a:pPr algn="l">
              <a:lnSpc>
                <a:spcPts val="3779"/>
              </a:lnSpc>
            </a:pPr>
            <a:r>
              <a:rPr lang="en-US" sz="2699">
                <a:solidFill>
                  <a:srgbClr val="000000"/>
                </a:solidFill>
                <a:latin typeface="Jua"/>
                <a:ea typeface="Jua"/>
                <a:cs typeface="Jua"/>
                <a:sym typeface="Jua"/>
              </a:rPr>
              <a:t>Ev ve okul ortamının </a:t>
            </a:r>
            <a:r>
              <a:rPr lang="en-US" sz="2699">
                <a:solidFill>
                  <a:srgbClr val="000000"/>
                </a:solidFill>
                <a:latin typeface="Jua"/>
                <a:ea typeface="Jua"/>
                <a:cs typeface="Jua"/>
                <a:sym typeface="Jua"/>
              </a:rPr>
              <a:t>kıyaslanması,</a:t>
            </a:r>
          </a:p>
        </p:txBody>
      </p:sp>
      <p:sp>
        <p:nvSpPr>
          <p:cNvPr name="TextBox 19" id="19"/>
          <p:cNvSpPr txBox="true"/>
          <p:nvPr/>
        </p:nvSpPr>
        <p:spPr>
          <a:xfrm rot="0">
            <a:off x="5190189" y="4499610"/>
            <a:ext cx="9125818" cy="935355"/>
          </a:xfrm>
          <a:prstGeom prst="rect">
            <a:avLst/>
          </a:prstGeom>
        </p:spPr>
        <p:txBody>
          <a:bodyPr anchor="t" rtlCol="false" tIns="0" lIns="0" bIns="0" rIns="0">
            <a:spAutoFit/>
          </a:bodyPr>
          <a:lstStyle/>
          <a:p>
            <a:pPr algn="just">
              <a:lnSpc>
                <a:spcPts val="3359"/>
              </a:lnSpc>
            </a:pPr>
            <a:r>
              <a:rPr lang="en-US" sz="2400">
                <a:solidFill>
                  <a:srgbClr val="000000"/>
                </a:solidFill>
                <a:latin typeface="Jua"/>
                <a:ea typeface="Jua"/>
                <a:cs typeface="Jua"/>
                <a:sym typeface="Jua"/>
              </a:rPr>
              <a:t>Çocuğun okula </a:t>
            </a:r>
            <a:r>
              <a:rPr lang="en-US" sz="2400">
                <a:solidFill>
                  <a:srgbClr val="000000"/>
                </a:solidFill>
                <a:latin typeface="Jua"/>
                <a:ea typeface="Jua"/>
                <a:cs typeface="Jua"/>
                <a:sym typeface="Jua"/>
              </a:rPr>
              <a:t>alışması ile ilgili Alışma Sürecini güçleştiren</a:t>
            </a:r>
          </a:p>
          <a:p>
            <a:pPr algn="just">
              <a:lnSpc>
                <a:spcPts val="3779"/>
              </a:lnSpc>
            </a:pPr>
            <a:r>
              <a:rPr lang="en-US" sz="2699">
                <a:solidFill>
                  <a:srgbClr val="000000"/>
                </a:solidFill>
                <a:latin typeface="Jua"/>
                <a:ea typeface="Jua"/>
                <a:cs typeface="Jua"/>
                <a:sym typeface="Jua"/>
              </a:rPr>
              <a:t>kaygıların aile tarafından çok fazla dile getirilmesi,</a:t>
            </a:r>
          </a:p>
        </p:txBody>
      </p:sp>
      <p:sp>
        <p:nvSpPr>
          <p:cNvPr name="TextBox 20" id="20"/>
          <p:cNvSpPr txBox="true"/>
          <p:nvPr/>
        </p:nvSpPr>
        <p:spPr>
          <a:xfrm rot="0">
            <a:off x="5242220" y="7181850"/>
            <a:ext cx="9536487" cy="1474470"/>
          </a:xfrm>
          <a:prstGeom prst="rect">
            <a:avLst/>
          </a:prstGeom>
        </p:spPr>
        <p:txBody>
          <a:bodyPr anchor="t" rtlCol="false" tIns="0" lIns="0" bIns="0" rIns="0">
            <a:spAutoFit/>
          </a:bodyPr>
          <a:lstStyle/>
          <a:p>
            <a:pPr algn="just">
              <a:lnSpc>
                <a:spcPts val="3779"/>
              </a:lnSpc>
            </a:pPr>
            <a:r>
              <a:rPr lang="en-US" sz="2699">
                <a:solidFill>
                  <a:srgbClr val="000000"/>
                </a:solidFill>
                <a:latin typeface="Jua"/>
                <a:ea typeface="Jua"/>
                <a:cs typeface="Jua"/>
                <a:sym typeface="Jua"/>
              </a:rPr>
              <a:t>Aile bireylerinin </a:t>
            </a:r>
            <a:r>
              <a:rPr lang="en-US" sz="2699">
                <a:solidFill>
                  <a:srgbClr val="000000"/>
                </a:solidFill>
                <a:latin typeface="Jua"/>
                <a:ea typeface="Jua"/>
                <a:cs typeface="Jua"/>
                <a:sym typeface="Jua"/>
              </a:rPr>
              <a:t>çocuğun okula gitmesi ile ilgili tutarsız davranması (örneğin; çocuk okula gitmek istemediğinde bazen gitmesi için zorlaması bazen evde kalmasına izin vermesi).</a:t>
            </a:r>
          </a:p>
        </p:txBody>
      </p:sp>
      <p:sp>
        <p:nvSpPr>
          <p:cNvPr name="TextBox 21" id="21"/>
          <p:cNvSpPr txBox="true"/>
          <p:nvPr/>
        </p:nvSpPr>
        <p:spPr>
          <a:xfrm rot="0">
            <a:off x="4196130" y="7305971"/>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12</a:t>
            </a:r>
          </a:p>
        </p:txBody>
      </p:sp>
      <p:sp>
        <p:nvSpPr>
          <p:cNvPr name="TextBox 22" id="22"/>
          <p:cNvSpPr txBox="true"/>
          <p:nvPr/>
        </p:nvSpPr>
        <p:spPr>
          <a:xfrm rot="0">
            <a:off x="5190189" y="5809297"/>
            <a:ext cx="8909539" cy="998220"/>
          </a:xfrm>
          <a:prstGeom prst="rect">
            <a:avLst/>
          </a:prstGeom>
        </p:spPr>
        <p:txBody>
          <a:bodyPr anchor="t" rtlCol="false" tIns="0" lIns="0" bIns="0" rIns="0">
            <a:spAutoFit/>
          </a:bodyPr>
          <a:lstStyle/>
          <a:p>
            <a:pPr algn="just">
              <a:lnSpc>
                <a:spcPts val="3779"/>
              </a:lnSpc>
            </a:pPr>
            <a:r>
              <a:rPr lang="en-US" sz="2699">
                <a:solidFill>
                  <a:srgbClr val="000000"/>
                </a:solidFill>
                <a:latin typeface="Jua"/>
                <a:ea typeface="Jua"/>
                <a:cs typeface="Jua"/>
                <a:sym typeface="Jua"/>
              </a:rPr>
              <a:t>Aile bireylerinin çocuk okuldayken </a:t>
            </a:r>
            <a:r>
              <a:rPr lang="en-US" sz="2699">
                <a:solidFill>
                  <a:srgbClr val="000000"/>
                </a:solidFill>
                <a:latin typeface="Jua"/>
                <a:ea typeface="Jua"/>
                <a:cs typeface="Jua"/>
                <a:sym typeface="Jua"/>
              </a:rPr>
              <a:t>geçirecekleri zamanla ilgili planları çocuğun yanında yapması,</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12773156" y="5831652"/>
            <a:ext cx="2893977" cy="4068861"/>
          </a:xfrm>
          <a:custGeom>
            <a:avLst/>
            <a:gdLst/>
            <a:ahLst/>
            <a:cxnLst/>
            <a:rect r="r" b="b" t="t" l="l"/>
            <a:pathLst>
              <a:path h="4068861" w="2893977">
                <a:moveTo>
                  <a:pt x="0" y="0"/>
                </a:moveTo>
                <a:lnTo>
                  <a:pt x="2893977" y="0"/>
                </a:lnTo>
                <a:lnTo>
                  <a:pt x="2893977" y="4068861"/>
                </a:lnTo>
                <a:lnTo>
                  <a:pt x="0" y="4068861"/>
                </a:lnTo>
                <a:lnTo>
                  <a:pt x="0" y="0"/>
                </a:lnTo>
                <a:close/>
              </a:path>
            </a:pathLst>
          </a:custGeom>
          <a:blipFill>
            <a:blip r:embed="rId8"/>
            <a:stretch>
              <a:fillRect l="0" t="0" r="0" b="0"/>
            </a:stretch>
          </a:blipFill>
        </p:spPr>
      </p:sp>
      <p:sp>
        <p:nvSpPr>
          <p:cNvPr name="Freeform 12" id="12"/>
          <p:cNvSpPr/>
          <p:nvPr/>
        </p:nvSpPr>
        <p:spPr>
          <a:xfrm flipH="false" flipV="false" rot="-1532063">
            <a:off x="2847899" y="838885"/>
            <a:ext cx="650065" cy="2453077"/>
          </a:xfrm>
          <a:custGeom>
            <a:avLst/>
            <a:gdLst/>
            <a:ahLst/>
            <a:cxnLst/>
            <a:rect r="r" b="b" t="t" l="l"/>
            <a:pathLst>
              <a:path h="2453077" w="650065">
                <a:moveTo>
                  <a:pt x="0" y="0"/>
                </a:moveTo>
                <a:lnTo>
                  <a:pt x="650065" y="0"/>
                </a:lnTo>
                <a:lnTo>
                  <a:pt x="650065" y="2453077"/>
                </a:lnTo>
                <a:lnTo>
                  <a:pt x="0" y="2453077"/>
                </a:lnTo>
                <a:lnTo>
                  <a:pt x="0" y="0"/>
                </a:lnTo>
                <a:close/>
              </a:path>
            </a:pathLst>
          </a:custGeom>
          <a:blipFill>
            <a:blip r:embed="rId9"/>
            <a:stretch>
              <a:fillRect l="0" t="0" r="0" b="0"/>
            </a:stretch>
          </a:blipFill>
        </p:spPr>
      </p:sp>
      <p:sp>
        <p:nvSpPr>
          <p:cNvPr name="Freeform 13" id="13"/>
          <p:cNvSpPr/>
          <p:nvPr/>
        </p:nvSpPr>
        <p:spPr>
          <a:xfrm flipH="false" flipV="false" rot="0">
            <a:off x="2886065" y="3651704"/>
            <a:ext cx="453658" cy="471946"/>
          </a:xfrm>
          <a:custGeom>
            <a:avLst/>
            <a:gdLst/>
            <a:ahLst/>
            <a:cxnLst/>
            <a:rect r="r" b="b" t="t" l="l"/>
            <a:pathLst>
              <a:path h="471946" w="453658">
                <a:moveTo>
                  <a:pt x="0" y="0"/>
                </a:moveTo>
                <a:lnTo>
                  <a:pt x="453658" y="0"/>
                </a:lnTo>
                <a:lnTo>
                  <a:pt x="453658" y="471946"/>
                </a:lnTo>
                <a:lnTo>
                  <a:pt x="0" y="4719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4" id="14"/>
          <p:cNvSpPr/>
          <p:nvPr/>
        </p:nvSpPr>
        <p:spPr>
          <a:xfrm flipH="false" flipV="false" rot="0">
            <a:off x="2964036" y="4340331"/>
            <a:ext cx="453658" cy="471946"/>
          </a:xfrm>
          <a:custGeom>
            <a:avLst/>
            <a:gdLst/>
            <a:ahLst/>
            <a:cxnLst/>
            <a:rect r="r" b="b" t="t" l="l"/>
            <a:pathLst>
              <a:path h="471946" w="453658">
                <a:moveTo>
                  <a:pt x="0" y="0"/>
                </a:moveTo>
                <a:lnTo>
                  <a:pt x="453658" y="0"/>
                </a:lnTo>
                <a:lnTo>
                  <a:pt x="453658" y="471946"/>
                </a:lnTo>
                <a:lnTo>
                  <a:pt x="0" y="4719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5" id="15"/>
          <p:cNvSpPr/>
          <p:nvPr/>
        </p:nvSpPr>
        <p:spPr>
          <a:xfrm flipH="false" flipV="false" rot="0">
            <a:off x="2946102" y="4907527"/>
            <a:ext cx="453658" cy="471946"/>
          </a:xfrm>
          <a:custGeom>
            <a:avLst/>
            <a:gdLst/>
            <a:ahLst/>
            <a:cxnLst/>
            <a:rect r="r" b="b" t="t" l="l"/>
            <a:pathLst>
              <a:path h="471946" w="453658">
                <a:moveTo>
                  <a:pt x="0" y="0"/>
                </a:moveTo>
                <a:lnTo>
                  <a:pt x="453658" y="0"/>
                </a:lnTo>
                <a:lnTo>
                  <a:pt x="453658" y="471946"/>
                </a:lnTo>
                <a:lnTo>
                  <a:pt x="0" y="4719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6" id="16"/>
          <p:cNvSpPr/>
          <p:nvPr/>
        </p:nvSpPr>
        <p:spPr>
          <a:xfrm flipH="false" flipV="false" rot="0">
            <a:off x="2886065" y="5676759"/>
            <a:ext cx="453658" cy="471946"/>
          </a:xfrm>
          <a:custGeom>
            <a:avLst/>
            <a:gdLst/>
            <a:ahLst/>
            <a:cxnLst/>
            <a:rect r="r" b="b" t="t" l="l"/>
            <a:pathLst>
              <a:path h="471946" w="453658">
                <a:moveTo>
                  <a:pt x="0" y="0"/>
                </a:moveTo>
                <a:lnTo>
                  <a:pt x="453658" y="0"/>
                </a:lnTo>
                <a:lnTo>
                  <a:pt x="453658" y="471946"/>
                </a:lnTo>
                <a:lnTo>
                  <a:pt x="0" y="4719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7" id="17"/>
          <p:cNvSpPr/>
          <p:nvPr/>
        </p:nvSpPr>
        <p:spPr>
          <a:xfrm flipH="false" flipV="false" rot="0">
            <a:off x="2946102" y="6398735"/>
            <a:ext cx="453658" cy="471946"/>
          </a:xfrm>
          <a:custGeom>
            <a:avLst/>
            <a:gdLst/>
            <a:ahLst/>
            <a:cxnLst/>
            <a:rect r="r" b="b" t="t" l="l"/>
            <a:pathLst>
              <a:path h="471946" w="453658">
                <a:moveTo>
                  <a:pt x="0" y="0"/>
                </a:moveTo>
                <a:lnTo>
                  <a:pt x="453658" y="0"/>
                </a:lnTo>
                <a:lnTo>
                  <a:pt x="453658" y="471946"/>
                </a:lnTo>
                <a:lnTo>
                  <a:pt x="0" y="4719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8" id="18"/>
          <p:cNvSpPr/>
          <p:nvPr/>
        </p:nvSpPr>
        <p:spPr>
          <a:xfrm flipH="false" flipV="false" rot="0">
            <a:off x="2964036" y="7125175"/>
            <a:ext cx="453658" cy="471946"/>
          </a:xfrm>
          <a:custGeom>
            <a:avLst/>
            <a:gdLst/>
            <a:ahLst/>
            <a:cxnLst/>
            <a:rect r="r" b="b" t="t" l="l"/>
            <a:pathLst>
              <a:path h="471946" w="453658">
                <a:moveTo>
                  <a:pt x="0" y="0"/>
                </a:moveTo>
                <a:lnTo>
                  <a:pt x="453658" y="0"/>
                </a:lnTo>
                <a:lnTo>
                  <a:pt x="453658" y="471946"/>
                </a:lnTo>
                <a:lnTo>
                  <a:pt x="0" y="4719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9" id="19"/>
          <p:cNvSpPr/>
          <p:nvPr/>
        </p:nvSpPr>
        <p:spPr>
          <a:xfrm flipH="false" flipV="false" rot="0">
            <a:off x="2960494" y="7737315"/>
            <a:ext cx="453658" cy="471946"/>
          </a:xfrm>
          <a:custGeom>
            <a:avLst/>
            <a:gdLst/>
            <a:ahLst/>
            <a:cxnLst/>
            <a:rect r="r" b="b" t="t" l="l"/>
            <a:pathLst>
              <a:path h="471946" w="453658">
                <a:moveTo>
                  <a:pt x="0" y="0"/>
                </a:moveTo>
                <a:lnTo>
                  <a:pt x="453658" y="0"/>
                </a:lnTo>
                <a:lnTo>
                  <a:pt x="453658" y="471946"/>
                </a:lnTo>
                <a:lnTo>
                  <a:pt x="0" y="4719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20" id="20"/>
          <p:cNvSpPr/>
          <p:nvPr/>
        </p:nvSpPr>
        <p:spPr>
          <a:xfrm flipH="false" flipV="false" rot="0">
            <a:off x="7522825" y="9033564"/>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2"/>
            <a:stretch>
              <a:fillRect l="0" t="0" r="0" b="0"/>
            </a:stretch>
          </a:blipFill>
        </p:spPr>
      </p:sp>
      <p:sp>
        <p:nvSpPr>
          <p:cNvPr name="TextBox 21" id="21"/>
          <p:cNvSpPr txBox="true"/>
          <p:nvPr/>
        </p:nvSpPr>
        <p:spPr>
          <a:xfrm rot="0">
            <a:off x="3802211" y="1950193"/>
            <a:ext cx="10683578" cy="1381125"/>
          </a:xfrm>
          <a:prstGeom prst="rect">
            <a:avLst/>
          </a:prstGeom>
        </p:spPr>
        <p:txBody>
          <a:bodyPr anchor="t" rtlCol="false" tIns="0" lIns="0" bIns="0" rIns="0">
            <a:spAutoFit/>
          </a:bodyPr>
          <a:lstStyle/>
          <a:p>
            <a:pPr algn="just">
              <a:lnSpc>
                <a:spcPts val="5160"/>
              </a:lnSpc>
            </a:pPr>
            <a:r>
              <a:rPr lang="en-US" sz="4300">
                <a:solidFill>
                  <a:srgbClr val="000000"/>
                </a:solidFill>
                <a:latin typeface="Funtastic"/>
                <a:ea typeface="Funtastic"/>
                <a:cs typeface="Funtastic"/>
                <a:sym typeface="Funtastic"/>
              </a:rPr>
              <a:t>Okula Uyum Sürecinde </a:t>
            </a:r>
            <a:r>
              <a:rPr lang="en-US" sz="4300">
                <a:solidFill>
                  <a:srgbClr val="000000"/>
                </a:solidFill>
                <a:latin typeface="Funtastic"/>
                <a:ea typeface="Funtastic"/>
                <a:cs typeface="Funtastic"/>
                <a:sym typeface="Funtastic"/>
              </a:rPr>
              <a:t>Aşağıdaki İfadeleri KullanmakTan Kaçınınız!</a:t>
            </a:r>
          </a:p>
        </p:txBody>
      </p:sp>
      <p:sp>
        <p:nvSpPr>
          <p:cNvPr name="TextBox 22" id="22"/>
          <p:cNvSpPr txBox="true"/>
          <p:nvPr/>
        </p:nvSpPr>
        <p:spPr>
          <a:xfrm rot="0">
            <a:off x="3609503" y="3606760"/>
            <a:ext cx="11725910"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Eğer ağlarsan  </a:t>
            </a:r>
            <a:r>
              <a:rPr lang="en-US" sz="2799">
                <a:solidFill>
                  <a:srgbClr val="000000"/>
                </a:solidFill>
                <a:latin typeface="Jua"/>
                <a:ea typeface="Jua"/>
                <a:cs typeface="Jua"/>
                <a:sym typeface="Jua"/>
              </a:rPr>
              <a:t>giderim.</a:t>
            </a:r>
          </a:p>
        </p:txBody>
      </p:sp>
      <p:sp>
        <p:nvSpPr>
          <p:cNvPr name="TextBox 23" id="23"/>
          <p:cNvSpPr txBox="true"/>
          <p:nvPr/>
        </p:nvSpPr>
        <p:spPr>
          <a:xfrm rot="0">
            <a:off x="3609503" y="4216249"/>
            <a:ext cx="13046266"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Ağlarsan akşama </a:t>
            </a:r>
            <a:r>
              <a:rPr lang="en-US" sz="2799">
                <a:solidFill>
                  <a:srgbClr val="000000"/>
                </a:solidFill>
                <a:latin typeface="Jua"/>
                <a:ea typeface="Jua"/>
                <a:cs typeface="Jua"/>
                <a:sym typeface="Jua"/>
              </a:rPr>
              <a:t>gelip seni almam.</a:t>
            </a:r>
          </a:p>
        </p:txBody>
      </p:sp>
      <p:sp>
        <p:nvSpPr>
          <p:cNvPr name="TextBox 24" id="24"/>
          <p:cNvSpPr txBox="true"/>
          <p:nvPr/>
        </p:nvSpPr>
        <p:spPr>
          <a:xfrm rot="0">
            <a:off x="3609503" y="4924425"/>
            <a:ext cx="13046266"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Sen artık </a:t>
            </a:r>
            <a:r>
              <a:rPr lang="en-US" sz="2799">
                <a:solidFill>
                  <a:srgbClr val="000000"/>
                </a:solidFill>
                <a:latin typeface="Jua"/>
                <a:ea typeface="Jua"/>
                <a:cs typeface="Jua"/>
                <a:sym typeface="Jua"/>
              </a:rPr>
              <a:t>büyüdün bebek ağlar</a:t>
            </a:r>
          </a:p>
        </p:txBody>
      </p:sp>
      <p:sp>
        <p:nvSpPr>
          <p:cNvPr name="TextBox 25" id="25"/>
          <p:cNvSpPr txBox="true"/>
          <p:nvPr/>
        </p:nvSpPr>
        <p:spPr>
          <a:xfrm rot="0">
            <a:off x="3609503" y="5631815"/>
            <a:ext cx="13046266"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Böyle davranırsan bu okulda kimse seni sevmez.</a:t>
            </a:r>
          </a:p>
        </p:txBody>
      </p:sp>
      <p:sp>
        <p:nvSpPr>
          <p:cNvPr name="TextBox 26" id="26"/>
          <p:cNvSpPr txBox="true"/>
          <p:nvPr/>
        </p:nvSpPr>
        <p:spPr>
          <a:xfrm rot="0">
            <a:off x="3609503" y="6353791"/>
            <a:ext cx="7682274"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Galiba sen okula alışamayacaksın</a:t>
            </a:r>
          </a:p>
        </p:txBody>
      </p:sp>
      <p:sp>
        <p:nvSpPr>
          <p:cNvPr name="TextBox 27" id="27"/>
          <p:cNvSpPr txBox="true"/>
          <p:nvPr/>
        </p:nvSpPr>
        <p:spPr>
          <a:xfrm rot="0">
            <a:off x="3609503" y="7080231"/>
            <a:ext cx="13046266"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Okula gitmek zorundasın , gitmezsen okumayı öğrenemezsin</a:t>
            </a:r>
          </a:p>
        </p:txBody>
      </p:sp>
      <p:sp>
        <p:nvSpPr>
          <p:cNvPr name="TextBox 28" id="28"/>
          <p:cNvSpPr txBox="true"/>
          <p:nvPr/>
        </p:nvSpPr>
        <p:spPr>
          <a:xfrm rot="0">
            <a:off x="3609503" y="7692371"/>
            <a:ext cx="9964780"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Sen akıllı bir çocuksun neden ağlıyorsun?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true" flipV="false" rot="0">
            <a:off x="908155" y="6602806"/>
            <a:ext cx="2431568" cy="3684194"/>
          </a:xfrm>
          <a:custGeom>
            <a:avLst/>
            <a:gdLst/>
            <a:ahLst/>
            <a:cxnLst/>
            <a:rect r="r" b="b" t="t" l="l"/>
            <a:pathLst>
              <a:path h="3684194" w="2431568">
                <a:moveTo>
                  <a:pt x="2431568" y="0"/>
                </a:moveTo>
                <a:lnTo>
                  <a:pt x="0" y="0"/>
                </a:lnTo>
                <a:lnTo>
                  <a:pt x="0" y="3684194"/>
                </a:lnTo>
                <a:lnTo>
                  <a:pt x="2431568" y="3684194"/>
                </a:lnTo>
                <a:lnTo>
                  <a:pt x="2431568" y="0"/>
                </a:lnTo>
                <a:close/>
              </a:path>
            </a:pathLst>
          </a:custGeom>
          <a:blipFill>
            <a:blip r:embed="rId8"/>
            <a:stretch>
              <a:fillRect l="0" t="0" r="0" b="0"/>
            </a:stretch>
          </a:blipFill>
        </p:spPr>
      </p:sp>
      <p:sp>
        <p:nvSpPr>
          <p:cNvPr name="Freeform 12" id="12"/>
          <p:cNvSpPr/>
          <p:nvPr/>
        </p:nvSpPr>
        <p:spPr>
          <a:xfrm flipH="false" flipV="false" rot="764849">
            <a:off x="14277499" y="1110436"/>
            <a:ext cx="604584" cy="2985600"/>
          </a:xfrm>
          <a:custGeom>
            <a:avLst/>
            <a:gdLst/>
            <a:ahLst/>
            <a:cxnLst/>
            <a:rect r="r" b="b" t="t" l="l"/>
            <a:pathLst>
              <a:path h="2985600" w="604584">
                <a:moveTo>
                  <a:pt x="0" y="0"/>
                </a:moveTo>
                <a:lnTo>
                  <a:pt x="604584" y="0"/>
                </a:lnTo>
                <a:lnTo>
                  <a:pt x="604584" y="2985601"/>
                </a:lnTo>
                <a:lnTo>
                  <a:pt x="0" y="2985601"/>
                </a:lnTo>
                <a:lnTo>
                  <a:pt x="0" y="0"/>
                </a:lnTo>
                <a:close/>
              </a:path>
            </a:pathLst>
          </a:custGeom>
          <a:blipFill>
            <a:blip r:embed="rId9"/>
            <a:stretch>
              <a:fillRect l="0" t="0" r="0" b="0"/>
            </a:stretch>
          </a:blipFill>
        </p:spPr>
      </p:sp>
      <p:sp>
        <p:nvSpPr>
          <p:cNvPr name="Freeform 13" id="13"/>
          <p:cNvSpPr/>
          <p:nvPr/>
        </p:nvSpPr>
        <p:spPr>
          <a:xfrm flipH="false" flipV="false" rot="0">
            <a:off x="2808094" y="3704304"/>
            <a:ext cx="453658" cy="471946"/>
          </a:xfrm>
          <a:custGeom>
            <a:avLst/>
            <a:gdLst/>
            <a:ahLst/>
            <a:cxnLst/>
            <a:rect r="r" b="b" t="t" l="l"/>
            <a:pathLst>
              <a:path h="471946" w="453658">
                <a:moveTo>
                  <a:pt x="0" y="0"/>
                </a:moveTo>
                <a:lnTo>
                  <a:pt x="453658" y="0"/>
                </a:lnTo>
                <a:lnTo>
                  <a:pt x="453658" y="471947"/>
                </a:lnTo>
                <a:lnTo>
                  <a:pt x="0" y="4719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4" id="14"/>
          <p:cNvSpPr/>
          <p:nvPr/>
        </p:nvSpPr>
        <p:spPr>
          <a:xfrm flipH="false" flipV="false" rot="0">
            <a:off x="2808094" y="6437136"/>
            <a:ext cx="453658" cy="471946"/>
          </a:xfrm>
          <a:custGeom>
            <a:avLst/>
            <a:gdLst/>
            <a:ahLst/>
            <a:cxnLst/>
            <a:rect r="r" b="b" t="t" l="l"/>
            <a:pathLst>
              <a:path h="471946" w="453658">
                <a:moveTo>
                  <a:pt x="0" y="0"/>
                </a:moveTo>
                <a:lnTo>
                  <a:pt x="453658" y="0"/>
                </a:lnTo>
                <a:lnTo>
                  <a:pt x="453658" y="471946"/>
                </a:lnTo>
                <a:lnTo>
                  <a:pt x="0" y="4719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5" id="15"/>
          <p:cNvSpPr/>
          <p:nvPr/>
        </p:nvSpPr>
        <p:spPr>
          <a:xfrm flipH="false" flipV="false" rot="0">
            <a:off x="2808094" y="4364069"/>
            <a:ext cx="453658" cy="471946"/>
          </a:xfrm>
          <a:custGeom>
            <a:avLst/>
            <a:gdLst/>
            <a:ahLst/>
            <a:cxnLst/>
            <a:rect r="r" b="b" t="t" l="l"/>
            <a:pathLst>
              <a:path h="471946" w="453658">
                <a:moveTo>
                  <a:pt x="0" y="0"/>
                </a:moveTo>
                <a:lnTo>
                  <a:pt x="453658" y="0"/>
                </a:lnTo>
                <a:lnTo>
                  <a:pt x="453658" y="471947"/>
                </a:lnTo>
                <a:lnTo>
                  <a:pt x="0" y="4719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6" id="16"/>
          <p:cNvSpPr/>
          <p:nvPr/>
        </p:nvSpPr>
        <p:spPr>
          <a:xfrm flipH="false" flipV="false" rot="0">
            <a:off x="2811636" y="5727065"/>
            <a:ext cx="453658" cy="471946"/>
          </a:xfrm>
          <a:custGeom>
            <a:avLst/>
            <a:gdLst/>
            <a:ahLst/>
            <a:cxnLst/>
            <a:rect r="r" b="b" t="t" l="l"/>
            <a:pathLst>
              <a:path h="471946" w="453658">
                <a:moveTo>
                  <a:pt x="0" y="0"/>
                </a:moveTo>
                <a:lnTo>
                  <a:pt x="453658" y="0"/>
                </a:lnTo>
                <a:lnTo>
                  <a:pt x="453658" y="471946"/>
                </a:lnTo>
                <a:lnTo>
                  <a:pt x="0" y="4719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7" id="17"/>
          <p:cNvSpPr/>
          <p:nvPr/>
        </p:nvSpPr>
        <p:spPr>
          <a:xfrm flipH="false" flipV="false" rot="0">
            <a:off x="2811636" y="5016994"/>
            <a:ext cx="453658" cy="471946"/>
          </a:xfrm>
          <a:custGeom>
            <a:avLst/>
            <a:gdLst/>
            <a:ahLst/>
            <a:cxnLst/>
            <a:rect r="r" b="b" t="t" l="l"/>
            <a:pathLst>
              <a:path h="471946" w="453658">
                <a:moveTo>
                  <a:pt x="0" y="0"/>
                </a:moveTo>
                <a:lnTo>
                  <a:pt x="453658" y="0"/>
                </a:lnTo>
                <a:lnTo>
                  <a:pt x="453658" y="471946"/>
                </a:lnTo>
                <a:lnTo>
                  <a:pt x="0" y="4719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8" id="18"/>
          <p:cNvSpPr/>
          <p:nvPr/>
        </p:nvSpPr>
        <p:spPr>
          <a:xfrm flipH="false" flipV="false" rot="0">
            <a:off x="2886065" y="7043582"/>
            <a:ext cx="453658" cy="471946"/>
          </a:xfrm>
          <a:custGeom>
            <a:avLst/>
            <a:gdLst/>
            <a:ahLst/>
            <a:cxnLst/>
            <a:rect r="r" b="b" t="t" l="l"/>
            <a:pathLst>
              <a:path h="471946" w="453658">
                <a:moveTo>
                  <a:pt x="0" y="0"/>
                </a:moveTo>
                <a:lnTo>
                  <a:pt x="453658" y="0"/>
                </a:lnTo>
                <a:lnTo>
                  <a:pt x="453658" y="471946"/>
                </a:lnTo>
                <a:lnTo>
                  <a:pt x="0" y="47194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9" id="19"/>
          <p:cNvSpPr/>
          <p:nvPr/>
        </p:nvSpPr>
        <p:spPr>
          <a:xfrm flipH="false" flipV="false" rot="0">
            <a:off x="7659804" y="9172578"/>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2"/>
            <a:stretch>
              <a:fillRect l="0" t="0" r="0" b="0"/>
            </a:stretch>
          </a:blipFill>
        </p:spPr>
      </p:sp>
      <p:sp>
        <p:nvSpPr>
          <p:cNvPr name="TextBox 20" id="20"/>
          <p:cNvSpPr txBox="true"/>
          <p:nvPr/>
        </p:nvSpPr>
        <p:spPr>
          <a:xfrm rot="0">
            <a:off x="3205380" y="2083924"/>
            <a:ext cx="10750177" cy="1381125"/>
          </a:xfrm>
          <a:prstGeom prst="rect">
            <a:avLst/>
          </a:prstGeom>
        </p:spPr>
        <p:txBody>
          <a:bodyPr anchor="t" rtlCol="false" tIns="0" lIns="0" bIns="0" rIns="0">
            <a:spAutoFit/>
          </a:bodyPr>
          <a:lstStyle/>
          <a:p>
            <a:pPr algn="just">
              <a:lnSpc>
                <a:spcPts val="5160"/>
              </a:lnSpc>
            </a:pPr>
            <a:r>
              <a:rPr lang="en-US" sz="4300">
                <a:solidFill>
                  <a:srgbClr val="000000"/>
                </a:solidFill>
                <a:latin typeface="Funtastic"/>
                <a:ea typeface="Funtastic"/>
                <a:cs typeface="Funtastic"/>
                <a:sym typeface="Funtastic"/>
              </a:rPr>
              <a:t>Okula Uyum Sürecinde Aşağıdaki İfadeleri KullanmakTan Kaçınınız!</a:t>
            </a:r>
          </a:p>
        </p:txBody>
      </p:sp>
      <p:sp>
        <p:nvSpPr>
          <p:cNvPr name="TextBox 21" id="21"/>
          <p:cNvSpPr txBox="true"/>
          <p:nvPr/>
        </p:nvSpPr>
        <p:spPr>
          <a:xfrm rot="0">
            <a:off x="3411218" y="3609054"/>
            <a:ext cx="10338499"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Hiç arkadaşların ağlıyor mu? Çok ayıp arkadaşların seni görmesin.</a:t>
            </a:r>
          </a:p>
        </p:txBody>
      </p:sp>
      <p:sp>
        <p:nvSpPr>
          <p:cNvPr name="TextBox 22" id="22"/>
          <p:cNvSpPr txBox="true"/>
          <p:nvPr/>
        </p:nvSpPr>
        <p:spPr>
          <a:xfrm rot="0">
            <a:off x="3411218" y="4268819"/>
            <a:ext cx="10346054"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Ağlamadan sınıfına gidersen istediğin bir şeyi sana alacağım.</a:t>
            </a:r>
          </a:p>
        </p:txBody>
      </p:sp>
      <p:sp>
        <p:nvSpPr>
          <p:cNvPr name="TextBox 23" id="23"/>
          <p:cNvSpPr txBox="true"/>
          <p:nvPr/>
        </p:nvSpPr>
        <p:spPr>
          <a:xfrm rot="0">
            <a:off x="3411218" y="4972050"/>
            <a:ext cx="10338499"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Bugün sınıfında kal, söz yarın seni okula getirmeyecem.</a:t>
            </a:r>
          </a:p>
        </p:txBody>
      </p:sp>
      <p:sp>
        <p:nvSpPr>
          <p:cNvPr name="TextBox 24" id="24"/>
          <p:cNvSpPr txBox="true"/>
          <p:nvPr/>
        </p:nvSpPr>
        <p:spPr>
          <a:xfrm rot="0">
            <a:off x="3418773" y="5631815"/>
            <a:ext cx="10338499"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Öğretmenini sevmedin mi neden okula gitmek istemiyorsun?</a:t>
            </a:r>
          </a:p>
        </p:txBody>
      </p:sp>
      <p:sp>
        <p:nvSpPr>
          <p:cNvPr name="TextBox 25" id="25"/>
          <p:cNvSpPr txBox="true"/>
          <p:nvPr/>
        </p:nvSpPr>
        <p:spPr>
          <a:xfrm rot="0">
            <a:off x="3418773" y="6320155"/>
            <a:ext cx="10338499"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Arkadaşlarınla anlaşamadın mı, seni dışladılar mı?</a:t>
            </a:r>
          </a:p>
        </p:txBody>
      </p:sp>
      <p:sp>
        <p:nvSpPr>
          <p:cNvPr name="TextBox 26" id="26"/>
          <p:cNvSpPr txBox="true"/>
          <p:nvPr/>
        </p:nvSpPr>
        <p:spPr>
          <a:xfrm rot="0">
            <a:off x="3418773" y="6948332"/>
            <a:ext cx="10346054" cy="516890"/>
          </a:xfrm>
          <a:prstGeom prst="rect">
            <a:avLst/>
          </a:prstGeom>
        </p:spPr>
        <p:txBody>
          <a:bodyPr anchor="t" rtlCol="false" tIns="0" lIns="0" bIns="0" rIns="0">
            <a:spAutoFit/>
          </a:bodyPr>
          <a:lstStyle/>
          <a:p>
            <a:pPr algn="l">
              <a:lnSpc>
                <a:spcPts val="3639"/>
              </a:lnSpc>
              <a:spcBef>
                <a:spcPct val="0"/>
              </a:spcBef>
            </a:pPr>
            <a:r>
              <a:rPr lang="en-US" sz="2799">
                <a:solidFill>
                  <a:srgbClr val="000000"/>
                </a:solidFill>
                <a:latin typeface="Jua"/>
                <a:ea typeface="Jua"/>
                <a:cs typeface="Jua"/>
                <a:sym typeface="Jua"/>
              </a:rPr>
              <a:t>Acaba bugün başlamasa mı?</a:t>
            </a:r>
          </a:p>
        </p:txBody>
      </p:sp>
      <p:sp>
        <p:nvSpPr>
          <p:cNvPr name="TextBox 27" id="27"/>
          <p:cNvSpPr txBox="true"/>
          <p:nvPr/>
        </p:nvSpPr>
        <p:spPr>
          <a:xfrm rot="0">
            <a:off x="3411218" y="7579522"/>
            <a:ext cx="10750177" cy="516890"/>
          </a:xfrm>
          <a:prstGeom prst="rect">
            <a:avLst/>
          </a:prstGeom>
        </p:spPr>
        <p:txBody>
          <a:bodyPr anchor="t" rtlCol="false" tIns="0" lIns="0" bIns="0" rIns="0">
            <a:spAutoFit/>
          </a:bodyPr>
          <a:lstStyle/>
          <a:p>
            <a:pPr algn="just">
              <a:lnSpc>
                <a:spcPts val="3639"/>
              </a:lnSpc>
              <a:spcBef>
                <a:spcPct val="0"/>
              </a:spcBef>
            </a:pPr>
            <a:r>
              <a:rPr lang="en-US" sz="2799">
                <a:solidFill>
                  <a:srgbClr val="000000"/>
                </a:solidFill>
                <a:latin typeface="Jua"/>
                <a:ea typeface="Jua"/>
                <a:cs typeface="Jua"/>
                <a:sym typeface="Jua"/>
              </a:rPr>
              <a:t>Ağlayacak ne var, bak kimse senin gibi ağlamıyor.</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14150117" y="6221112"/>
            <a:ext cx="2663841" cy="3693367"/>
          </a:xfrm>
          <a:custGeom>
            <a:avLst/>
            <a:gdLst/>
            <a:ahLst/>
            <a:cxnLst/>
            <a:rect r="r" b="b" t="t" l="l"/>
            <a:pathLst>
              <a:path h="3693367" w="2663841">
                <a:moveTo>
                  <a:pt x="0" y="0"/>
                </a:moveTo>
                <a:lnTo>
                  <a:pt x="2663841" y="0"/>
                </a:lnTo>
                <a:lnTo>
                  <a:pt x="2663841" y="3693367"/>
                </a:lnTo>
                <a:lnTo>
                  <a:pt x="0" y="3693367"/>
                </a:lnTo>
                <a:lnTo>
                  <a:pt x="0" y="0"/>
                </a:lnTo>
                <a:close/>
              </a:path>
            </a:pathLst>
          </a:custGeom>
          <a:blipFill>
            <a:blip r:embed="rId8"/>
            <a:stretch>
              <a:fillRect l="0" t="0" r="0" b="0"/>
            </a:stretch>
          </a:blipFill>
        </p:spPr>
      </p:sp>
      <p:sp>
        <p:nvSpPr>
          <p:cNvPr name="Freeform 12" id="12"/>
          <p:cNvSpPr/>
          <p:nvPr/>
        </p:nvSpPr>
        <p:spPr>
          <a:xfrm flipH="false" flipV="false" rot="-1702820">
            <a:off x="2458344" y="1200642"/>
            <a:ext cx="1515771" cy="3133377"/>
          </a:xfrm>
          <a:custGeom>
            <a:avLst/>
            <a:gdLst/>
            <a:ahLst/>
            <a:cxnLst/>
            <a:rect r="r" b="b" t="t" l="l"/>
            <a:pathLst>
              <a:path h="3133377" w="1515771">
                <a:moveTo>
                  <a:pt x="0" y="0"/>
                </a:moveTo>
                <a:lnTo>
                  <a:pt x="1515772" y="0"/>
                </a:lnTo>
                <a:lnTo>
                  <a:pt x="1515772" y="3133378"/>
                </a:lnTo>
                <a:lnTo>
                  <a:pt x="0" y="3133378"/>
                </a:lnTo>
                <a:lnTo>
                  <a:pt x="0" y="0"/>
                </a:lnTo>
                <a:close/>
              </a:path>
            </a:pathLst>
          </a:custGeom>
          <a:blipFill>
            <a:blip r:embed="rId9"/>
            <a:stretch>
              <a:fillRect l="0" t="0" r="0" b="0"/>
            </a:stretch>
          </a:blipFill>
        </p:spPr>
      </p:sp>
      <p:sp>
        <p:nvSpPr>
          <p:cNvPr name="Freeform 13" id="13"/>
          <p:cNvSpPr/>
          <p:nvPr/>
        </p:nvSpPr>
        <p:spPr>
          <a:xfrm flipH="false" flipV="false" rot="0">
            <a:off x="7659804" y="9102167"/>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4" id="14"/>
          <p:cNvSpPr txBox="true"/>
          <p:nvPr/>
        </p:nvSpPr>
        <p:spPr>
          <a:xfrm rot="0">
            <a:off x="3822958" y="2137722"/>
            <a:ext cx="11294346" cy="824229"/>
          </a:xfrm>
          <a:prstGeom prst="rect">
            <a:avLst/>
          </a:prstGeom>
        </p:spPr>
        <p:txBody>
          <a:bodyPr anchor="t" rtlCol="false" tIns="0" lIns="0" bIns="0" rIns="0">
            <a:spAutoFit/>
          </a:bodyPr>
          <a:lstStyle/>
          <a:p>
            <a:pPr algn="just">
              <a:lnSpc>
                <a:spcPts val="6020"/>
              </a:lnSpc>
              <a:spcBef>
                <a:spcPct val="0"/>
              </a:spcBef>
            </a:pPr>
            <a:r>
              <a:rPr lang="en-US" sz="4300">
                <a:solidFill>
                  <a:srgbClr val="000000"/>
                </a:solidFill>
                <a:latin typeface="Funtastic"/>
                <a:ea typeface="Funtastic"/>
                <a:cs typeface="Funtastic"/>
                <a:sym typeface="Funtastic"/>
              </a:rPr>
              <a:t>Peki ben çocuğuma nasıl desTek olacağım?</a:t>
            </a:r>
          </a:p>
        </p:txBody>
      </p:sp>
      <p:sp>
        <p:nvSpPr>
          <p:cNvPr name="TextBox 15" id="15"/>
          <p:cNvSpPr txBox="true"/>
          <p:nvPr/>
        </p:nvSpPr>
        <p:spPr>
          <a:xfrm rot="0">
            <a:off x="3822958" y="3504876"/>
            <a:ext cx="10976323" cy="1590675"/>
          </a:xfrm>
          <a:prstGeom prst="rect">
            <a:avLst/>
          </a:prstGeom>
        </p:spPr>
        <p:txBody>
          <a:bodyPr anchor="t" rtlCol="false" tIns="0" lIns="0" bIns="0" rIns="0">
            <a:spAutoFit/>
          </a:bodyPr>
          <a:lstStyle/>
          <a:p>
            <a:pPr algn="l">
              <a:lnSpc>
                <a:spcPts val="4200"/>
              </a:lnSpc>
              <a:spcBef>
                <a:spcPct val="0"/>
              </a:spcBef>
            </a:pPr>
            <a:r>
              <a:rPr lang="en-US" sz="3000">
                <a:solidFill>
                  <a:srgbClr val="000000"/>
                </a:solidFill>
                <a:latin typeface="Sniglet"/>
                <a:ea typeface="Sniglet"/>
                <a:cs typeface="Sniglet"/>
                <a:sym typeface="Sniglet"/>
              </a:rPr>
              <a:t>Çocuğunuz için yapabileceğiniz en önemli şey onu iyi tanıyarak, güçlü </a:t>
            </a:r>
            <a:r>
              <a:rPr lang="en-US" sz="3000">
                <a:solidFill>
                  <a:srgbClr val="000000"/>
                </a:solidFill>
                <a:latin typeface="Sniglet"/>
                <a:ea typeface="Sniglet"/>
                <a:cs typeface="Sniglet"/>
                <a:sym typeface="Sniglet"/>
              </a:rPr>
              <a:t>ve zayıf yönlerini bilerek </a:t>
            </a:r>
            <a:r>
              <a:rPr lang="en-US" sz="3000">
                <a:solidFill>
                  <a:srgbClr val="000000"/>
                </a:solidFill>
                <a:latin typeface="Sniglet"/>
                <a:ea typeface="Sniglet"/>
                <a:cs typeface="Sniglet"/>
                <a:sym typeface="Sniglet"/>
              </a:rPr>
              <a:t>beklenTilerinizi en uygun düzeyde TuTmanızdır.</a:t>
            </a:r>
          </a:p>
        </p:txBody>
      </p:sp>
      <p:sp>
        <p:nvSpPr>
          <p:cNvPr name="TextBox 16" id="16"/>
          <p:cNvSpPr txBox="true"/>
          <p:nvPr/>
        </p:nvSpPr>
        <p:spPr>
          <a:xfrm rot="0">
            <a:off x="3822958" y="5638476"/>
            <a:ext cx="10642084" cy="2657475"/>
          </a:xfrm>
          <a:prstGeom prst="rect">
            <a:avLst/>
          </a:prstGeom>
        </p:spPr>
        <p:txBody>
          <a:bodyPr anchor="t" rtlCol="false" tIns="0" lIns="0" bIns="0" rIns="0">
            <a:spAutoFit/>
          </a:bodyPr>
          <a:lstStyle/>
          <a:p>
            <a:pPr algn="l">
              <a:lnSpc>
                <a:spcPts val="4200"/>
              </a:lnSpc>
              <a:spcBef>
                <a:spcPct val="0"/>
              </a:spcBef>
            </a:pPr>
            <a:r>
              <a:rPr lang="en-US" sz="3000">
                <a:solidFill>
                  <a:srgbClr val="000000"/>
                </a:solidFill>
                <a:latin typeface="Sniglet"/>
                <a:ea typeface="Sniglet"/>
                <a:cs typeface="Sniglet"/>
                <a:sym typeface="Sniglet"/>
              </a:rPr>
              <a:t>Çocuğunuzun erken okuma- </a:t>
            </a:r>
            <a:r>
              <a:rPr lang="en-US" sz="3000">
                <a:solidFill>
                  <a:srgbClr val="000000"/>
                </a:solidFill>
                <a:latin typeface="Sniglet"/>
                <a:ea typeface="Sniglet"/>
                <a:cs typeface="Sniglet"/>
                <a:sym typeface="Sniglet"/>
              </a:rPr>
              <a:t>yazma öğrenmesinden çok, bunu isTemesi ve öğrenmeye karşı olumlu bir TuTum gelişTirmesi önemlidir. Bu nedenle çocuğunuz okuma- yazmayı öğrenme aşamasına gelene dek sabırlı olmanız, büyük önem TaşımakTadır.</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2700000">
            <a:off x="13886217" y="1291444"/>
            <a:ext cx="2057271" cy="2837615"/>
          </a:xfrm>
          <a:custGeom>
            <a:avLst/>
            <a:gdLst/>
            <a:ahLst/>
            <a:cxnLst/>
            <a:rect r="r" b="b" t="t" l="l"/>
            <a:pathLst>
              <a:path h="2837615" w="2057271">
                <a:moveTo>
                  <a:pt x="0" y="0"/>
                </a:moveTo>
                <a:lnTo>
                  <a:pt x="2057271" y="0"/>
                </a:lnTo>
                <a:lnTo>
                  <a:pt x="2057271" y="2837615"/>
                </a:lnTo>
                <a:lnTo>
                  <a:pt x="0" y="2837615"/>
                </a:lnTo>
                <a:lnTo>
                  <a:pt x="0" y="0"/>
                </a:lnTo>
                <a:close/>
              </a:path>
            </a:pathLst>
          </a:custGeom>
          <a:blipFill>
            <a:blip r:embed="rId8"/>
            <a:stretch>
              <a:fillRect l="0" t="0" r="0" b="0"/>
            </a:stretch>
          </a:blipFill>
        </p:spPr>
      </p:sp>
      <p:sp>
        <p:nvSpPr>
          <p:cNvPr name="Freeform 12" id="12"/>
          <p:cNvSpPr/>
          <p:nvPr/>
        </p:nvSpPr>
        <p:spPr>
          <a:xfrm flipH="false" flipV="false" rot="0">
            <a:off x="1634756" y="6067773"/>
            <a:ext cx="3041413" cy="3567639"/>
          </a:xfrm>
          <a:custGeom>
            <a:avLst/>
            <a:gdLst/>
            <a:ahLst/>
            <a:cxnLst/>
            <a:rect r="r" b="b" t="t" l="l"/>
            <a:pathLst>
              <a:path h="3567639" w="3041413">
                <a:moveTo>
                  <a:pt x="0" y="0"/>
                </a:moveTo>
                <a:lnTo>
                  <a:pt x="3041412" y="0"/>
                </a:lnTo>
                <a:lnTo>
                  <a:pt x="3041412" y="3567640"/>
                </a:lnTo>
                <a:lnTo>
                  <a:pt x="0" y="3567640"/>
                </a:lnTo>
                <a:lnTo>
                  <a:pt x="0" y="0"/>
                </a:lnTo>
                <a:close/>
              </a:path>
            </a:pathLst>
          </a:custGeom>
          <a:blipFill>
            <a:blip r:embed="rId9"/>
            <a:stretch>
              <a:fillRect l="0" t="0" r="0" b="0"/>
            </a:stretch>
          </a:blipFill>
        </p:spPr>
      </p:sp>
      <p:sp>
        <p:nvSpPr>
          <p:cNvPr name="TextBox 13" id="13"/>
          <p:cNvSpPr txBox="true"/>
          <p:nvPr/>
        </p:nvSpPr>
        <p:spPr>
          <a:xfrm rot="0">
            <a:off x="3034923" y="3880950"/>
            <a:ext cx="10635002" cy="1628775"/>
          </a:xfrm>
          <a:prstGeom prst="rect">
            <a:avLst/>
          </a:prstGeom>
        </p:spPr>
        <p:txBody>
          <a:bodyPr anchor="t" rtlCol="false" tIns="0" lIns="0" bIns="0" rIns="0">
            <a:spAutoFit/>
          </a:bodyPr>
          <a:lstStyle/>
          <a:p>
            <a:pPr algn="just">
              <a:lnSpc>
                <a:spcPts val="4199"/>
              </a:lnSpc>
            </a:pPr>
            <a:r>
              <a:rPr lang="en-US" sz="2999">
                <a:solidFill>
                  <a:srgbClr val="000000"/>
                </a:solidFill>
                <a:latin typeface="Jua"/>
                <a:ea typeface="Jua"/>
                <a:cs typeface="Jua"/>
                <a:sym typeface="Jua"/>
              </a:rPr>
              <a:t>Okulda iyi vakiT geçireceği ve yeni şeyler öğreneceği konusunda onu moTive ediniz. Gülümseyen bir yüz ifadesiyle onu uğurlayınız.</a:t>
            </a:r>
          </a:p>
        </p:txBody>
      </p:sp>
      <p:sp>
        <p:nvSpPr>
          <p:cNvPr name="Freeform 14" id="14"/>
          <p:cNvSpPr/>
          <p:nvPr/>
        </p:nvSpPr>
        <p:spPr>
          <a:xfrm flipH="false" flipV="false" rot="0">
            <a:off x="7659804" y="8959292"/>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5" id="15"/>
          <p:cNvSpPr txBox="true"/>
          <p:nvPr/>
        </p:nvSpPr>
        <p:spPr>
          <a:xfrm rot="0">
            <a:off x="3034923" y="2274870"/>
            <a:ext cx="11077941" cy="824306"/>
          </a:xfrm>
          <a:prstGeom prst="rect">
            <a:avLst/>
          </a:prstGeom>
        </p:spPr>
        <p:txBody>
          <a:bodyPr anchor="t" rtlCol="false" tIns="0" lIns="0" bIns="0" rIns="0">
            <a:spAutoFit/>
          </a:bodyPr>
          <a:lstStyle/>
          <a:p>
            <a:pPr algn="just">
              <a:lnSpc>
                <a:spcPts val="6015"/>
              </a:lnSpc>
            </a:pPr>
            <a:r>
              <a:rPr lang="en-US" sz="4296">
                <a:solidFill>
                  <a:srgbClr val="000000"/>
                </a:solidFill>
                <a:latin typeface="Funtastic"/>
                <a:ea typeface="Funtastic"/>
                <a:cs typeface="Funtastic"/>
                <a:sym typeface="Funtastic"/>
              </a:rPr>
              <a:t>Peki ben çocuğuma nasıl desTek olacağım?</a:t>
            </a:r>
          </a:p>
        </p:txBody>
      </p:sp>
      <p:sp>
        <p:nvSpPr>
          <p:cNvPr name="TextBox 16" id="16"/>
          <p:cNvSpPr txBox="true"/>
          <p:nvPr/>
        </p:nvSpPr>
        <p:spPr>
          <a:xfrm rot="0">
            <a:off x="5311647" y="5842162"/>
            <a:ext cx="10194789" cy="1628775"/>
          </a:xfrm>
          <a:prstGeom prst="rect">
            <a:avLst/>
          </a:prstGeom>
        </p:spPr>
        <p:txBody>
          <a:bodyPr anchor="t" rtlCol="false" tIns="0" lIns="0" bIns="0" rIns="0">
            <a:spAutoFit/>
          </a:bodyPr>
          <a:lstStyle/>
          <a:p>
            <a:pPr algn="l">
              <a:lnSpc>
                <a:spcPts val="4199"/>
              </a:lnSpc>
            </a:pPr>
            <a:r>
              <a:rPr lang="en-US" sz="2999">
                <a:solidFill>
                  <a:srgbClr val="000000"/>
                </a:solidFill>
                <a:latin typeface="Jua"/>
                <a:ea typeface="Jua"/>
                <a:cs typeface="Jua"/>
                <a:sym typeface="Jua"/>
              </a:rPr>
              <a:t>Çocuğun endişeleri, </a:t>
            </a:r>
            <a:r>
              <a:rPr lang="en-US" sz="2999">
                <a:solidFill>
                  <a:srgbClr val="000000"/>
                </a:solidFill>
                <a:latin typeface="Jua"/>
                <a:ea typeface="Jua"/>
                <a:cs typeface="Jua"/>
                <a:sym typeface="Jua"/>
              </a:rPr>
              <a:t>duyguları üzerinde konuşmak, hem sıkınTısını paylaşmasını hem de anlaşıldığını hissedip rahaTlamasını sağlar</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12504913" y="5646933"/>
            <a:ext cx="3025044" cy="3903283"/>
          </a:xfrm>
          <a:custGeom>
            <a:avLst/>
            <a:gdLst/>
            <a:ahLst/>
            <a:cxnLst/>
            <a:rect r="r" b="b" t="t" l="l"/>
            <a:pathLst>
              <a:path h="3903283" w="3025044">
                <a:moveTo>
                  <a:pt x="0" y="0"/>
                </a:moveTo>
                <a:lnTo>
                  <a:pt x="3025044" y="0"/>
                </a:lnTo>
                <a:lnTo>
                  <a:pt x="3025044" y="3903282"/>
                </a:lnTo>
                <a:lnTo>
                  <a:pt x="0" y="3903282"/>
                </a:lnTo>
                <a:lnTo>
                  <a:pt x="0" y="0"/>
                </a:lnTo>
                <a:close/>
              </a:path>
            </a:pathLst>
          </a:custGeom>
          <a:blipFill>
            <a:blip r:embed="rId8"/>
            <a:stretch>
              <a:fillRect l="0" t="0" r="0" b="0"/>
            </a:stretch>
          </a:blipFill>
        </p:spPr>
      </p:sp>
      <p:sp>
        <p:nvSpPr>
          <p:cNvPr name="Freeform 12" id="12"/>
          <p:cNvSpPr/>
          <p:nvPr/>
        </p:nvSpPr>
        <p:spPr>
          <a:xfrm flipH="false" flipV="false" rot="0">
            <a:off x="2560857" y="1542471"/>
            <a:ext cx="2097291" cy="1932129"/>
          </a:xfrm>
          <a:custGeom>
            <a:avLst/>
            <a:gdLst/>
            <a:ahLst/>
            <a:cxnLst/>
            <a:rect r="r" b="b" t="t" l="l"/>
            <a:pathLst>
              <a:path h="1932129" w="2097291">
                <a:moveTo>
                  <a:pt x="0" y="0"/>
                </a:moveTo>
                <a:lnTo>
                  <a:pt x="2097291" y="0"/>
                </a:lnTo>
                <a:lnTo>
                  <a:pt x="2097291" y="1932129"/>
                </a:lnTo>
                <a:lnTo>
                  <a:pt x="0" y="1932129"/>
                </a:lnTo>
                <a:lnTo>
                  <a:pt x="0" y="0"/>
                </a:lnTo>
                <a:close/>
              </a:path>
            </a:pathLst>
          </a:custGeom>
          <a:blipFill>
            <a:blip r:embed="rId9"/>
            <a:stretch>
              <a:fillRect l="0" t="0" r="0" b="0"/>
            </a:stretch>
          </a:blipFill>
        </p:spPr>
      </p:sp>
      <p:sp>
        <p:nvSpPr>
          <p:cNvPr name="TextBox 13" id="13"/>
          <p:cNvSpPr txBox="true"/>
          <p:nvPr/>
        </p:nvSpPr>
        <p:spPr>
          <a:xfrm rot="0">
            <a:off x="3337629" y="3799205"/>
            <a:ext cx="12192327" cy="2345690"/>
          </a:xfrm>
          <a:prstGeom prst="rect">
            <a:avLst/>
          </a:prstGeom>
        </p:spPr>
        <p:txBody>
          <a:bodyPr anchor="t" rtlCol="false" tIns="0" lIns="0" bIns="0" rIns="0">
            <a:spAutoFit/>
          </a:bodyPr>
          <a:lstStyle/>
          <a:p>
            <a:pPr algn="ctr">
              <a:lnSpc>
                <a:spcPts val="3639"/>
              </a:lnSpc>
            </a:pPr>
            <a:r>
              <a:rPr lang="en-US" sz="2799">
                <a:solidFill>
                  <a:srgbClr val="000000"/>
                </a:solidFill>
                <a:latin typeface="Jua"/>
                <a:ea typeface="Jua"/>
                <a:cs typeface="Jua"/>
                <a:sym typeface="Jua"/>
              </a:rPr>
              <a:t>Çocuk eve döndüğünde “Bir sorun oldu</a:t>
            </a:r>
          </a:p>
          <a:p>
            <a:pPr algn="just">
              <a:lnSpc>
                <a:spcPts val="3639"/>
              </a:lnSpc>
              <a:spcBef>
                <a:spcPct val="0"/>
              </a:spcBef>
            </a:pPr>
            <a:r>
              <a:rPr lang="en-US" sz="2799">
                <a:solidFill>
                  <a:srgbClr val="000000"/>
                </a:solidFill>
                <a:latin typeface="Jua"/>
                <a:ea typeface="Jua"/>
                <a:cs typeface="Jua"/>
                <a:sym typeface="Jua"/>
              </a:rPr>
              <a:t>mu?”, “ÖğreTmenin kızdı mı?”, “Ağladın mı?” gibi olumsuz soru ifadeleri yerine “En çok neye güldün?”, “Arkadaşlarınla nasıl eğlendin?” gibi ifadelerle sorular yönelTilmelidir. Bu şekilde okul ile bağlanTı kurduğunuz kavram “eğlence, arkadaşlık, oyun” gibi olumlu ifadeler olacakTır.</a:t>
            </a:r>
          </a:p>
        </p:txBody>
      </p:sp>
      <p:sp>
        <p:nvSpPr>
          <p:cNvPr name="Freeform 14" id="14"/>
          <p:cNvSpPr/>
          <p:nvPr/>
        </p:nvSpPr>
        <p:spPr>
          <a:xfrm flipH="false" flipV="false" rot="0">
            <a:off x="7854545" y="9111692"/>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5" id="15"/>
          <p:cNvSpPr txBox="true"/>
          <p:nvPr/>
        </p:nvSpPr>
        <p:spPr>
          <a:xfrm rot="0">
            <a:off x="4897102" y="2472476"/>
            <a:ext cx="11152277" cy="798271"/>
          </a:xfrm>
          <a:prstGeom prst="rect">
            <a:avLst/>
          </a:prstGeom>
        </p:spPr>
        <p:txBody>
          <a:bodyPr anchor="t" rtlCol="false" tIns="0" lIns="0" bIns="0" rIns="0">
            <a:spAutoFit/>
          </a:bodyPr>
          <a:lstStyle/>
          <a:p>
            <a:pPr algn="just">
              <a:lnSpc>
                <a:spcPts val="5875"/>
              </a:lnSpc>
            </a:pPr>
            <a:r>
              <a:rPr lang="en-US" sz="4196">
                <a:solidFill>
                  <a:srgbClr val="000000"/>
                </a:solidFill>
                <a:latin typeface="Funtastic"/>
                <a:ea typeface="Funtastic"/>
                <a:cs typeface="Funtastic"/>
                <a:sym typeface="Funtastic"/>
              </a:rPr>
              <a:t>Peki ben çocuğuma nasıl desTek olacağım?</a:t>
            </a:r>
          </a:p>
        </p:txBody>
      </p:sp>
      <p:sp>
        <p:nvSpPr>
          <p:cNvPr name="TextBox 16" id="16"/>
          <p:cNvSpPr txBox="true"/>
          <p:nvPr/>
        </p:nvSpPr>
        <p:spPr>
          <a:xfrm rot="0">
            <a:off x="3609503" y="6668770"/>
            <a:ext cx="8895410" cy="1431290"/>
          </a:xfrm>
          <a:prstGeom prst="rect">
            <a:avLst/>
          </a:prstGeom>
        </p:spPr>
        <p:txBody>
          <a:bodyPr anchor="t" rtlCol="false" tIns="0" lIns="0" bIns="0" rIns="0">
            <a:spAutoFit/>
          </a:bodyPr>
          <a:lstStyle/>
          <a:p>
            <a:pPr algn="ctr">
              <a:lnSpc>
                <a:spcPts val="3639"/>
              </a:lnSpc>
            </a:pPr>
            <a:r>
              <a:rPr lang="en-US" sz="2799">
                <a:solidFill>
                  <a:srgbClr val="000000"/>
                </a:solidFill>
                <a:latin typeface="Jua"/>
                <a:ea typeface="Jua"/>
                <a:cs typeface="Jua"/>
                <a:sym typeface="Jua"/>
              </a:rPr>
              <a:t>YaTış ve kalkış saaTlerinin</a:t>
            </a:r>
          </a:p>
          <a:p>
            <a:pPr algn="ctr">
              <a:lnSpc>
                <a:spcPts val="3639"/>
              </a:lnSpc>
              <a:spcBef>
                <a:spcPct val="0"/>
              </a:spcBef>
            </a:pPr>
            <a:r>
              <a:rPr lang="en-US" sz="2799">
                <a:solidFill>
                  <a:srgbClr val="000000"/>
                </a:solidFill>
                <a:latin typeface="Jua"/>
                <a:ea typeface="Jua"/>
                <a:cs typeface="Jua"/>
                <a:sym typeface="Jua"/>
              </a:rPr>
              <a:t>ruTine oTurTulması okula uyumun yanı sıra çocuğunuzun verimli öğrenmesine de olumlu eTki sağlayacakTır.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2700000">
            <a:off x="13886217" y="1291444"/>
            <a:ext cx="2057271" cy="2837615"/>
          </a:xfrm>
          <a:custGeom>
            <a:avLst/>
            <a:gdLst/>
            <a:ahLst/>
            <a:cxnLst/>
            <a:rect r="r" b="b" t="t" l="l"/>
            <a:pathLst>
              <a:path h="2837615" w="2057271">
                <a:moveTo>
                  <a:pt x="0" y="0"/>
                </a:moveTo>
                <a:lnTo>
                  <a:pt x="2057271" y="0"/>
                </a:lnTo>
                <a:lnTo>
                  <a:pt x="2057271" y="2837615"/>
                </a:lnTo>
                <a:lnTo>
                  <a:pt x="0" y="2837615"/>
                </a:lnTo>
                <a:lnTo>
                  <a:pt x="0" y="0"/>
                </a:lnTo>
                <a:close/>
              </a:path>
            </a:pathLst>
          </a:custGeom>
          <a:blipFill>
            <a:blip r:embed="rId8"/>
            <a:stretch>
              <a:fillRect l="0" t="0" r="0" b="0"/>
            </a:stretch>
          </a:blipFill>
        </p:spPr>
      </p:sp>
      <p:sp>
        <p:nvSpPr>
          <p:cNvPr name="Freeform 12" id="12"/>
          <p:cNvSpPr/>
          <p:nvPr/>
        </p:nvSpPr>
        <p:spPr>
          <a:xfrm flipH="false" flipV="false" rot="0">
            <a:off x="1634756" y="6067773"/>
            <a:ext cx="3041413" cy="3567639"/>
          </a:xfrm>
          <a:custGeom>
            <a:avLst/>
            <a:gdLst/>
            <a:ahLst/>
            <a:cxnLst/>
            <a:rect r="r" b="b" t="t" l="l"/>
            <a:pathLst>
              <a:path h="3567639" w="3041413">
                <a:moveTo>
                  <a:pt x="0" y="0"/>
                </a:moveTo>
                <a:lnTo>
                  <a:pt x="3041412" y="0"/>
                </a:lnTo>
                <a:lnTo>
                  <a:pt x="3041412" y="3567640"/>
                </a:lnTo>
                <a:lnTo>
                  <a:pt x="0" y="3567640"/>
                </a:lnTo>
                <a:lnTo>
                  <a:pt x="0" y="0"/>
                </a:lnTo>
                <a:close/>
              </a:path>
            </a:pathLst>
          </a:custGeom>
          <a:blipFill>
            <a:blip r:embed="rId9"/>
            <a:stretch>
              <a:fillRect l="0" t="0" r="0" b="0"/>
            </a:stretch>
          </a:blipFill>
        </p:spPr>
      </p:sp>
      <p:sp>
        <p:nvSpPr>
          <p:cNvPr name="TextBox 13" id="13"/>
          <p:cNvSpPr txBox="true"/>
          <p:nvPr/>
        </p:nvSpPr>
        <p:spPr>
          <a:xfrm rot="0">
            <a:off x="3560599" y="3876675"/>
            <a:ext cx="10503361" cy="2152650"/>
          </a:xfrm>
          <a:prstGeom prst="rect">
            <a:avLst/>
          </a:prstGeom>
        </p:spPr>
        <p:txBody>
          <a:bodyPr anchor="t" rtlCol="false" tIns="0" lIns="0" bIns="0" rIns="0">
            <a:spAutoFit/>
          </a:bodyPr>
          <a:lstStyle/>
          <a:p>
            <a:pPr algn="just">
              <a:lnSpc>
                <a:spcPts val="4199"/>
              </a:lnSpc>
            </a:pPr>
            <a:r>
              <a:rPr lang="en-US" sz="2999">
                <a:solidFill>
                  <a:srgbClr val="000000"/>
                </a:solidFill>
                <a:latin typeface="Jua"/>
                <a:ea typeface="Jua"/>
                <a:cs typeface="Jua"/>
                <a:sym typeface="Jua"/>
              </a:rPr>
              <a:t>YaTış ve kalkış saaTlerinin </a:t>
            </a:r>
            <a:r>
              <a:rPr lang="en-US" sz="2999">
                <a:solidFill>
                  <a:srgbClr val="000000"/>
                </a:solidFill>
                <a:latin typeface="Jua"/>
                <a:ea typeface="Jua"/>
                <a:cs typeface="Jua"/>
                <a:sym typeface="Jua"/>
              </a:rPr>
              <a:t>ruTine oTurTulması okula uyumun yanı sıra çocuğunuzun verimli öğrenmesine de olumlu eTki sağlayacakTır. .</a:t>
            </a:r>
          </a:p>
          <a:p>
            <a:pPr algn="just">
              <a:lnSpc>
                <a:spcPts val="4199"/>
              </a:lnSpc>
            </a:pPr>
          </a:p>
        </p:txBody>
      </p:sp>
      <p:sp>
        <p:nvSpPr>
          <p:cNvPr name="Freeform 14" id="14"/>
          <p:cNvSpPr/>
          <p:nvPr/>
        </p:nvSpPr>
        <p:spPr>
          <a:xfrm flipH="false" flipV="false" rot="0">
            <a:off x="7659804" y="9078202"/>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5" id="15"/>
          <p:cNvSpPr txBox="true"/>
          <p:nvPr/>
        </p:nvSpPr>
        <p:spPr>
          <a:xfrm rot="0">
            <a:off x="3034923" y="2342269"/>
            <a:ext cx="11077941" cy="824306"/>
          </a:xfrm>
          <a:prstGeom prst="rect">
            <a:avLst/>
          </a:prstGeom>
        </p:spPr>
        <p:txBody>
          <a:bodyPr anchor="t" rtlCol="false" tIns="0" lIns="0" bIns="0" rIns="0">
            <a:spAutoFit/>
          </a:bodyPr>
          <a:lstStyle/>
          <a:p>
            <a:pPr algn="just">
              <a:lnSpc>
                <a:spcPts val="6015"/>
              </a:lnSpc>
            </a:pPr>
            <a:r>
              <a:rPr lang="en-US" sz="4296">
                <a:solidFill>
                  <a:srgbClr val="000000"/>
                </a:solidFill>
                <a:latin typeface="Funtastic"/>
                <a:ea typeface="Funtastic"/>
                <a:cs typeface="Funtastic"/>
                <a:sym typeface="Funtastic"/>
              </a:rPr>
              <a:t>Peki ben çocuğuma nasıl desTek olacağım?</a:t>
            </a:r>
          </a:p>
        </p:txBody>
      </p:sp>
      <p:sp>
        <p:nvSpPr>
          <p:cNvPr name="TextBox 16" id="16"/>
          <p:cNvSpPr txBox="true"/>
          <p:nvPr/>
        </p:nvSpPr>
        <p:spPr>
          <a:xfrm rot="0">
            <a:off x="5321203" y="6315691"/>
            <a:ext cx="9357295" cy="1140460"/>
          </a:xfrm>
          <a:prstGeom prst="rect">
            <a:avLst/>
          </a:prstGeom>
        </p:spPr>
        <p:txBody>
          <a:bodyPr anchor="t" rtlCol="false" tIns="0" lIns="0" bIns="0" rIns="0">
            <a:spAutoFit/>
          </a:bodyPr>
          <a:lstStyle/>
          <a:p>
            <a:pPr algn="l">
              <a:lnSpc>
                <a:spcPts val="4339"/>
              </a:lnSpc>
            </a:pPr>
            <a:r>
              <a:rPr lang="en-US" sz="3099">
                <a:solidFill>
                  <a:srgbClr val="000000"/>
                </a:solidFill>
                <a:latin typeface="Jua"/>
                <a:ea typeface="Jua"/>
                <a:cs typeface="Jua"/>
                <a:sym typeface="Jua"/>
              </a:rPr>
              <a:t>Anne sakin, sabırlı ve </a:t>
            </a:r>
            <a:r>
              <a:rPr lang="en-US" sz="3099">
                <a:solidFill>
                  <a:srgbClr val="000000"/>
                </a:solidFill>
                <a:latin typeface="Jua"/>
                <a:ea typeface="Jua"/>
                <a:cs typeface="Jua"/>
                <a:sym typeface="Jua"/>
              </a:rPr>
              <a:t>güvenli olmalıdır. Çünkü annenin Tüm duyguları aynen çocuğa yansır.</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12504913" y="5646933"/>
            <a:ext cx="3025044" cy="3903283"/>
          </a:xfrm>
          <a:custGeom>
            <a:avLst/>
            <a:gdLst/>
            <a:ahLst/>
            <a:cxnLst/>
            <a:rect r="r" b="b" t="t" l="l"/>
            <a:pathLst>
              <a:path h="3903283" w="3025044">
                <a:moveTo>
                  <a:pt x="0" y="0"/>
                </a:moveTo>
                <a:lnTo>
                  <a:pt x="3025044" y="0"/>
                </a:lnTo>
                <a:lnTo>
                  <a:pt x="3025044" y="3903282"/>
                </a:lnTo>
                <a:lnTo>
                  <a:pt x="0" y="3903282"/>
                </a:lnTo>
                <a:lnTo>
                  <a:pt x="0" y="0"/>
                </a:lnTo>
                <a:close/>
              </a:path>
            </a:pathLst>
          </a:custGeom>
          <a:blipFill>
            <a:blip r:embed="rId8"/>
            <a:stretch>
              <a:fillRect l="0" t="0" r="0" b="0"/>
            </a:stretch>
          </a:blipFill>
        </p:spPr>
      </p:sp>
      <p:sp>
        <p:nvSpPr>
          <p:cNvPr name="Freeform 12" id="12"/>
          <p:cNvSpPr/>
          <p:nvPr/>
        </p:nvSpPr>
        <p:spPr>
          <a:xfrm flipH="false" flipV="false" rot="0">
            <a:off x="1986278" y="1635147"/>
            <a:ext cx="2097291" cy="1932129"/>
          </a:xfrm>
          <a:custGeom>
            <a:avLst/>
            <a:gdLst/>
            <a:ahLst/>
            <a:cxnLst/>
            <a:rect r="r" b="b" t="t" l="l"/>
            <a:pathLst>
              <a:path h="1932129" w="2097291">
                <a:moveTo>
                  <a:pt x="0" y="0"/>
                </a:moveTo>
                <a:lnTo>
                  <a:pt x="2097291" y="0"/>
                </a:lnTo>
                <a:lnTo>
                  <a:pt x="2097291" y="1932129"/>
                </a:lnTo>
                <a:lnTo>
                  <a:pt x="0" y="1932129"/>
                </a:lnTo>
                <a:lnTo>
                  <a:pt x="0" y="0"/>
                </a:lnTo>
                <a:close/>
              </a:path>
            </a:pathLst>
          </a:custGeom>
          <a:blipFill>
            <a:blip r:embed="rId9"/>
            <a:stretch>
              <a:fillRect l="0" t="0" r="0" b="0"/>
            </a:stretch>
          </a:blipFill>
        </p:spPr>
      </p:sp>
      <p:sp>
        <p:nvSpPr>
          <p:cNvPr name="TextBox 13" id="13"/>
          <p:cNvSpPr txBox="true"/>
          <p:nvPr/>
        </p:nvSpPr>
        <p:spPr>
          <a:xfrm rot="0">
            <a:off x="4222583" y="4131474"/>
            <a:ext cx="8889984" cy="3467100"/>
          </a:xfrm>
          <a:prstGeom prst="rect">
            <a:avLst/>
          </a:prstGeom>
        </p:spPr>
        <p:txBody>
          <a:bodyPr anchor="t" rtlCol="false" tIns="0" lIns="0" bIns="0" rIns="0">
            <a:spAutoFit/>
          </a:bodyPr>
          <a:lstStyle/>
          <a:p>
            <a:pPr algn="ctr">
              <a:lnSpc>
                <a:spcPts val="3899"/>
              </a:lnSpc>
            </a:pPr>
            <a:r>
              <a:rPr lang="en-US" sz="2999">
                <a:solidFill>
                  <a:srgbClr val="000000"/>
                </a:solidFill>
                <a:latin typeface="Jua"/>
                <a:ea typeface="Jua"/>
                <a:cs typeface="Jua"/>
                <a:sym typeface="Jua"/>
              </a:rPr>
              <a:t>Okula geliş-gidiş saaTleri, kimin</a:t>
            </a:r>
          </a:p>
          <a:p>
            <a:pPr algn="ctr">
              <a:lnSpc>
                <a:spcPts val="3899"/>
              </a:lnSpc>
              <a:spcBef>
                <a:spcPct val="0"/>
              </a:spcBef>
            </a:pPr>
            <a:r>
              <a:rPr lang="en-US" sz="2999">
                <a:solidFill>
                  <a:srgbClr val="000000"/>
                </a:solidFill>
                <a:latin typeface="Jua"/>
                <a:ea typeface="Jua"/>
                <a:cs typeface="Jua"/>
                <a:sym typeface="Jua"/>
              </a:rPr>
              <a:t>geTirip göTüreceği açıklanmalıdır. Çocuğun ilk gün yaşadığı en önemli kaygısı, sürekli okulda kalacağı ve eve dönmeyeceği ile ilgilidir. Okulda acil bir durum olduğunda onunla kimin ilgileneceği Bu Tip kaygıların giderilebilmesi için, çocuğa açık- neT bilgiler verilmeli ve çocuk bu şekilde rahaTlaTılmalıdır. .</a:t>
            </a:r>
          </a:p>
        </p:txBody>
      </p:sp>
      <p:sp>
        <p:nvSpPr>
          <p:cNvPr name="Freeform 14" id="14"/>
          <p:cNvSpPr/>
          <p:nvPr/>
        </p:nvSpPr>
        <p:spPr>
          <a:xfrm flipH="false" flipV="false" rot="0">
            <a:off x="7659804" y="8978342"/>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5" id="15"/>
          <p:cNvSpPr txBox="true"/>
          <p:nvPr/>
        </p:nvSpPr>
        <p:spPr>
          <a:xfrm rot="0">
            <a:off x="4083569" y="2927727"/>
            <a:ext cx="11082770" cy="824306"/>
          </a:xfrm>
          <a:prstGeom prst="rect">
            <a:avLst/>
          </a:prstGeom>
        </p:spPr>
        <p:txBody>
          <a:bodyPr anchor="t" rtlCol="false" tIns="0" lIns="0" bIns="0" rIns="0">
            <a:spAutoFit/>
          </a:bodyPr>
          <a:lstStyle/>
          <a:p>
            <a:pPr algn="ctr">
              <a:lnSpc>
                <a:spcPts val="6015"/>
              </a:lnSpc>
            </a:pPr>
            <a:r>
              <a:rPr lang="en-US" sz="4296">
                <a:solidFill>
                  <a:srgbClr val="000000"/>
                </a:solidFill>
                <a:latin typeface="Funtastic"/>
                <a:ea typeface="Funtastic"/>
                <a:cs typeface="Funtastic"/>
                <a:sym typeface="Funtastic"/>
              </a:rPr>
              <a:t>Peki ben çocuğuma nasıl desTek olacağım?</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3034923" y="5641285"/>
            <a:ext cx="2339700" cy="4095756"/>
          </a:xfrm>
          <a:custGeom>
            <a:avLst/>
            <a:gdLst/>
            <a:ahLst/>
            <a:cxnLst/>
            <a:rect r="r" b="b" t="t" l="l"/>
            <a:pathLst>
              <a:path h="4095756" w="2339700">
                <a:moveTo>
                  <a:pt x="0" y="0"/>
                </a:moveTo>
                <a:lnTo>
                  <a:pt x="2339701" y="0"/>
                </a:lnTo>
                <a:lnTo>
                  <a:pt x="2339701" y="4095756"/>
                </a:lnTo>
                <a:lnTo>
                  <a:pt x="0" y="4095756"/>
                </a:lnTo>
                <a:lnTo>
                  <a:pt x="0" y="0"/>
                </a:lnTo>
                <a:close/>
              </a:path>
            </a:pathLst>
          </a:custGeom>
          <a:blipFill>
            <a:blip r:embed="rId8"/>
            <a:stretch>
              <a:fillRect l="0" t="0" r="0" b="0"/>
            </a:stretch>
          </a:blipFill>
        </p:spPr>
      </p:sp>
      <p:sp>
        <p:nvSpPr>
          <p:cNvPr name="Freeform 12" id="12"/>
          <p:cNvSpPr/>
          <p:nvPr/>
        </p:nvSpPr>
        <p:spPr>
          <a:xfrm flipH="false" flipV="false" rot="448415">
            <a:off x="12890242" y="1184701"/>
            <a:ext cx="2593740" cy="2985600"/>
          </a:xfrm>
          <a:custGeom>
            <a:avLst/>
            <a:gdLst/>
            <a:ahLst/>
            <a:cxnLst/>
            <a:rect r="r" b="b" t="t" l="l"/>
            <a:pathLst>
              <a:path h="2985600" w="2593740">
                <a:moveTo>
                  <a:pt x="0" y="0"/>
                </a:moveTo>
                <a:lnTo>
                  <a:pt x="2593741" y="0"/>
                </a:lnTo>
                <a:lnTo>
                  <a:pt x="2593741" y="2985601"/>
                </a:lnTo>
                <a:lnTo>
                  <a:pt x="0" y="2985601"/>
                </a:lnTo>
                <a:lnTo>
                  <a:pt x="0" y="0"/>
                </a:lnTo>
                <a:close/>
              </a:path>
            </a:pathLst>
          </a:custGeom>
          <a:blipFill>
            <a:blip r:embed="rId9"/>
            <a:stretch>
              <a:fillRect l="0" t="0" r="0" b="0"/>
            </a:stretch>
          </a:blipFill>
        </p:spPr>
      </p:sp>
      <p:sp>
        <p:nvSpPr>
          <p:cNvPr name="TextBox 13" id="13"/>
          <p:cNvSpPr txBox="true"/>
          <p:nvPr/>
        </p:nvSpPr>
        <p:spPr>
          <a:xfrm rot="0">
            <a:off x="4343763" y="3926253"/>
            <a:ext cx="8937034" cy="1983739"/>
          </a:xfrm>
          <a:prstGeom prst="rect">
            <a:avLst/>
          </a:prstGeom>
        </p:spPr>
        <p:txBody>
          <a:bodyPr anchor="t" rtlCol="false" tIns="0" lIns="0" bIns="0" rIns="0">
            <a:spAutoFit/>
          </a:bodyPr>
          <a:lstStyle/>
          <a:p>
            <a:pPr algn="ctr">
              <a:lnSpc>
                <a:spcPts val="14560"/>
              </a:lnSpc>
            </a:pPr>
            <a:r>
              <a:rPr lang="en-US" sz="10400">
                <a:solidFill>
                  <a:srgbClr val="000000"/>
                </a:solidFill>
                <a:latin typeface="Funtastic"/>
                <a:ea typeface="Funtastic"/>
                <a:cs typeface="Funtastic"/>
                <a:sym typeface="Funtastic"/>
              </a:rPr>
              <a:t>SON..</a:t>
            </a:r>
          </a:p>
        </p:txBody>
      </p:sp>
      <p:sp>
        <p:nvSpPr>
          <p:cNvPr name="Freeform 14" id="14"/>
          <p:cNvSpPr/>
          <p:nvPr/>
        </p:nvSpPr>
        <p:spPr>
          <a:xfrm flipH="false" flipV="false" rot="0">
            <a:off x="7658741" y="6016612"/>
            <a:ext cx="1935245" cy="1672551"/>
          </a:xfrm>
          <a:custGeom>
            <a:avLst/>
            <a:gdLst/>
            <a:ahLst/>
            <a:cxnLst/>
            <a:rect r="r" b="b" t="t" l="l"/>
            <a:pathLst>
              <a:path h="1672551" w="1935245">
                <a:moveTo>
                  <a:pt x="0" y="0"/>
                </a:moveTo>
                <a:lnTo>
                  <a:pt x="1935245" y="0"/>
                </a:lnTo>
                <a:lnTo>
                  <a:pt x="1935245" y="1672551"/>
                </a:lnTo>
                <a:lnTo>
                  <a:pt x="0" y="1672551"/>
                </a:lnTo>
                <a:lnTo>
                  <a:pt x="0" y="0"/>
                </a:lnTo>
                <a:close/>
              </a:path>
            </a:pathLst>
          </a:custGeom>
          <a:blipFill>
            <a:blip r:embed="rId10"/>
            <a:stretch>
              <a:fillRect l="0" t="0" r="0" b="0"/>
            </a:stretch>
          </a:blipFill>
        </p:spPr>
      </p:sp>
      <p:sp>
        <p:nvSpPr>
          <p:cNvPr name="TextBox 15" id="15"/>
          <p:cNvSpPr txBox="true"/>
          <p:nvPr/>
        </p:nvSpPr>
        <p:spPr>
          <a:xfrm rot="0">
            <a:off x="4480742" y="3315708"/>
            <a:ext cx="8937034" cy="516890"/>
          </a:xfrm>
          <a:prstGeom prst="rect">
            <a:avLst/>
          </a:prstGeom>
        </p:spPr>
        <p:txBody>
          <a:bodyPr anchor="t" rtlCol="false" tIns="0" lIns="0" bIns="0" rIns="0">
            <a:spAutoFit/>
          </a:bodyPr>
          <a:lstStyle/>
          <a:p>
            <a:pPr algn="ctr">
              <a:lnSpc>
                <a:spcPts val="3639"/>
              </a:lnSpc>
              <a:spcBef>
                <a:spcPct val="0"/>
              </a:spcBef>
            </a:pPr>
            <a:r>
              <a:rPr lang="en-US" sz="2799">
                <a:solidFill>
                  <a:srgbClr val="000000"/>
                </a:solidFill>
                <a:latin typeface="Jua"/>
                <a:ea typeface="Jua"/>
                <a:cs typeface="Jua"/>
                <a:sym typeface="Jua"/>
              </a:rPr>
              <a:t>HATAY REHBERLİK VE ARAŞTIRMA MERKEZİ</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426126" y="2185647"/>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2160815" y="5459302"/>
            <a:ext cx="2897375" cy="4268693"/>
          </a:xfrm>
          <a:custGeom>
            <a:avLst/>
            <a:gdLst/>
            <a:ahLst/>
            <a:cxnLst/>
            <a:rect r="r" b="b" t="t" l="l"/>
            <a:pathLst>
              <a:path h="4268693" w="2897375">
                <a:moveTo>
                  <a:pt x="0" y="0"/>
                </a:moveTo>
                <a:lnTo>
                  <a:pt x="2897375" y="0"/>
                </a:lnTo>
                <a:lnTo>
                  <a:pt x="2897375" y="4268693"/>
                </a:lnTo>
                <a:lnTo>
                  <a:pt x="0" y="4268693"/>
                </a:lnTo>
                <a:lnTo>
                  <a:pt x="0" y="0"/>
                </a:lnTo>
                <a:close/>
              </a:path>
            </a:pathLst>
          </a:custGeom>
          <a:blipFill>
            <a:blip r:embed="rId8"/>
            <a:stretch>
              <a:fillRect l="0" t="0" r="0" b="0"/>
            </a:stretch>
          </a:blipFill>
        </p:spPr>
      </p:sp>
      <p:sp>
        <p:nvSpPr>
          <p:cNvPr name="Freeform 12" id="12"/>
          <p:cNvSpPr/>
          <p:nvPr/>
        </p:nvSpPr>
        <p:spPr>
          <a:xfrm flipH="false" flipV="false" rot="943206">
            <a:off x="14450845" y="1217452"/>
            <a:ext cx="455304" cy="2985600"/>
          </a:xfrm>
          <a:custGeom>
            <a:avLst/>
            <a:gdLst/>
            <a:ahLst/>
            <a:cxnLst/>
            <a:rect r="r" b="b" t="t" l="l"/>
            <a:pathLst>
              <a:path h="2985600" w="455304">
                <a:moveTo>
                  <a:pt x="0" y="0"/>
                </a:moveTo>
                <a:lnTo>
                  <a:pt x="455304" y="0"/>
                </a:lnTo>
                <a:lnTo>
                  <a:pt x="455304" y="2985600"/>
                </a:lnTo>
                <a:lnTo>
                  <a:pt x="0" y="2985600"/>
                </a:lnTo>
                <a:lnTo>
                  <a:pt x="0" y="0"/>
                </a:lnTo>
                <a:close/>
              </a:path>
            </a:pathLst>
          </a:custGeom>
          <a:blipFill>
            <a:blip r:embed="rId9"/>
            <a:stretch>
              <a:fillRect l="0" t="0" r="0" b="0"/>
            </a:stretch>
          </a:blipFill>
        </p:spPr>
      </p:sp>
      <p:sp>
        <p:nvSpPr>
          <p:cNvPr name="Freeform 13" id="13"/>
          <p:cNvSpPr/>
          <p:nvPr/>
        </p:nvSpPr>
        <p:spPr>
          <a:xfrm flipH="false" flipV="false" rot="0">
            <a:off x="7659804" y="9031226"/>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4" id="14"/>
          <p:cNvSpPr txBox="true"/>
          <p:nvPr/>
        </p:nvSpPr>
        <p:spPr>
          <a:xfrm rot="0">
            <a:off x="3253008" y="2498288"/>
            <a:ext cx="11003166" cy="1710608"/>
          </a:xfrm>
          <a:prstGeom prst="rect">
            <a:avLst/>
          </a:prstGeom>
        </p:spPr>
        <p:txBody>
          <a:bodyPr anchor="t" rtlCol="false" tIns="0" lIns="0" bIns="0" rIns="0">
            <a:spAutoFit/>
          </a:bodyPr>
          <a:lstStyle/>
          <a:p>
            <a:pPr algn="just">
              <a:lnSpc>
                <a:spcPts val="4414"/>
              </a:lnSpc>
            </a:pPr>
            <a:r>
              <a:rPr lang="en-US" sz="3153">
                <a:solidFill>
                  <a:srgbClr val="000000"/>
                </a:solidFill>
                <a:latin typeface="Jua"/>
                <a:ea typeface="Jua"/>
                <a:cs typeface="Jua"/>
                <a:sym typeface="Jua"/>
              </a:rPr>
              <a:t>Gelişimsel ve sosyal açıdan farklı geçmişlere sahip ç</a:t>
            </a:r>
            <a:r>
              <a:rPr lang="en-US" sz="3153">
                <a:solidFill>
                  <a:srgbClr val="000000"/>
                </a:solidFill>
                <a:latin typeface="Jua"/>
                <a:ea typeface="Jua"/>
                <a:cs typeface="Jua"/>
                <a:sym typeface="Jua"/>
              </a:rPr>
              <a:t>ocukların </a:t>
            </a:r>
            <a:r>
              <a:rPr lang="en-US" sz="3153">
                <a:solidFill>
                  <a:srgbClr val="000000"/>
                </a:solidFill>
                <a:latin typeface="Jua"/>
                <a:ea typeface="Jua"/>
                <a:cs typeface="Jua"/>
                <a:sym typeface="Jua"/>
              </a:rPr>
              <a:t>ilkokula </a:t>
            </a:r>
            <a:r>
              <a:rPr lang="en-US" sz="3153">
                <a:solidFill>
                  <a:srgbClr val="000000"/>
                </a:solidFill>
                <a:latin typeface="Jua"/>
                <a:ea typeface="Jua"/>
                <a:cs typeface="Jua"/>
                <a:sym typeface="Jua"/>
              </a:rPr>
              <a:t>başlama sürecini farklı şekillerde atlatmaları kaçınılmazdır</a:t>
            </a:r>
          </a:p>
        </p:txBody>
      </p:sp>
      <p:sp>
        <p:nvSpPr>
          <p:cNvPr name="TextBox 15" id="15"/>
          <p:cNvSpPr txBox="true"/>
          <p:nvPr/>
        </p:nvSpPr>
        <p:spPr>
          <a:xfrm rot="0">
            <a:off x="3320246" y="4651289"/>
            <a:ext cx="11258025" cy="1075055"/>
          </a:xfrm>
          <a:prstGeom prst="rect">
            <a:avLst/>
          </a:prstGeom>
        </p:spPr>
        <p:txBody>
          <a:bodyPr anchor="t" rtlCol="false" tIns="0" lIns="0" bIns="0" rIns="0">
            <a:spAutoFit/>
          </a:bodyPr>
          <a:lstStyle/>
          <a:p>
            <a:pPr algn="just">
              <a:lnSpc>
                <a:spcPts val="4029"/>
              </a:lnSpc>
              <a:spcBef>
                <a:spcPct val="0"/>
              </a:spcBef>
            </a:pPr>
            <a:r>
              <a:rPr lang="en-US" sz="3099">
                <a:solidFill>
                  <a:srgbClr val="000000"/>
                </a:solidFill>
                <a:latin typeface="Jua"/>
                <a:ea typeface="Jua"/>
                <a:cs typeface="Jua"/>
                <a:sym typeface="Jua"/>
              </a:rPr>
              <a:t>Çocuğunuzun eğitimi okul ve sizler arasında paylaşılan önemli bir sorumluluktur.</a:t>
            </a:r>
          </a:p>
        </p:txBody>
      </p:sp>
      <p:sp>
        <p:nvSpPr>
          <p:cNvPr name="TextBox 16" id="16"/>
          <p:cNvSpPr txBox="true"/>
          <p:nvPr/>
        </p:nvSpPr>
        <p:spPr>
          <a:xfrm rot="0">
            <a:off x="4958037" y="6168736"/>
            <a:ext cx="9620235" cy="2134213"/>
          </a:xfrm>
          <a:prstGeom prst="rect">
            <a:avLst/>
          </a:prstGeom>
        </p:spPr>
        <p:txBody>
          <a:bodyPr anchor="t" rtlCol="false" tIns="0" lIns="0" bIns="0" rIns="0">
            <a:spAutoFit/>
          </a:bodyPr>
          <a:lstStyle/>
          <a:p>
            <a:pPr algn="ctr">
              <a:lnSpc>
                <a:spcPts val="4130"/>
              </a:lnSpc>
              <a:spcBef>
                <a:spcPct val="0"/>
              </a:spcBef>
            </a:pPr>
            <a:r>
              <a:rPr lang="en-US" sz="3177">
                <a:solidFill>
                  <a:srgbClr val="000000"/>
                </a:solidFill>
                <a:latin typeface="Jua"/>
                <a:ea typeface="Jua"/>
                <a:cs typeface="Jua"/>
                <a:sym typeface="Jua"/>
              </a:rPr>
              <a:t>Çocuğun okula uyumuyla ilgili bazı sorunlar ortaya çıkabilmekte; Ancak, çocuğuna destek olan ve okul ile iş birliği içerisinde bulunan veliler bu sorunlarla daha kolay baş edebilmektedir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13514301" y="5567908"/>
            <a:ext cx="2022662" cy="4258236"/>
          </a:xfrm>
          <a:custGeom>
            <a:avLst/>
            <a:gdLst/>
            <a:ahLst/>
            <a:cxnLst/>
            <a:rect r="r" b="b" t="t" l="l"/>
            <a:pathLst>
              <a:path h="4258236" w="2022662">
                <a:moveTo>
                  <a:pt x="0" y="0"/>
                </a:moveTo>
                <a:lnTo>
                  <a:pt x="2022663" y="0"/>
                </a:lnTo>
                <a:lnTo>
                  <a:pt x="2022663" y="4258236"/>
                </a:lnTo>
                <a:lnTo>
                  <a:pt x="0" y="4258236"/>
                </a:lnTo>
                <a:lnTo>
                  <a:pt x="0" y="0"/>
                </a:lnTo>
                <a:close/>
              </a:path>
            </a:pathLst>
          </a:custGeom>
          <a:blipFill>
            <a:blip r:embed="rId8"/>
            <a:stretch>
              <a:fillRect l="0" t="0" r="0" b="0"/>
            </a:stretch>
          </a:blipFill>
        </p:spPr>
      </p:sp>
      <p:sp>
        <p:nvSpPr>
          <p:cNvPr name="Freeform 12" id="12"/>
          <p:cNvSpPr/>
          <p:nvPr/>
        </p:nvSpPr>
        <p:spPr>
          <a:xfrm flipH="false" flipV="false" rot="-2277992">
            <a:off x="2291923" y="2443297"/>
            <a:ext cx="1167328" cy="2660576"/>
          </a:xfrm>
          <a:custGeom>
            <a:avLst/>
            <a:gdLst/>
            <a:ahLst/>
            <a:cxnLst/>
            <a:rect r="r" b="b" t="t" l="l"/>
            <a:pathLst>
              <a:path h="2660576" w="1167328">
                <a:moveTo>
                  <a:pt x="0" y="0"/>
                </a:moveTo>
                <a:lnTo>
                  <a:pt x="1167327" y="0"/>
                </a:lnTo>
                <a:lnTo>
                  <a:pt x="1167327" y="2660576"/>
                </a:lnTo>
                <a:lnTo>
                  <a:pt x="0" y="2660576"/>
                </a:lnTo>
                <a:lnTo>
                  <a:pt x="0" y="0"/>
                </a:lnTo>
                <a:close/>
              </a:path>
            </a:pathLst>
          </a:custGeom>
          <a:blipFill>
            <a:blip r:embed="rId9"/>
            <a:stretch>
              <a:fillRect l="0" t="0" r="0" b="0"/>
            </a:stretch>
          </a:blipFill>
        </p:spPr>
      </p:sp>
      <p:sp>
        <p:nvSpPr>
          <p:cNvPr name="TextBox 13" id="13"/>
          <p:cNvSpPr txBox="true"/>
          <p:nvPr/>
        </p:nvSpPr>
        <p:spPr>
          <a:xfrm rot="0">
            <a:off x="4379200" y="3880950"/>
            <a:ext cx="8866159" cy="2862815"/>
          </a:xfrm>
          <a:prstGeom prst="rect">
            <a:avLst/>
          </a:prstGeom>
        </p:spPr>
        <p:txBody>
          <a:bodyPr anchor="t" rtlCol="false" tIns="0" lIns="0" bIns="0" rIns="0">
            <a:spAutoFit/>
          </a:bodyPr>
          <a:lstStyle/>
          <a:p>
            <a:pPr algn="just">
              <a:lnSpc>
                <a:spcPts val="4432"/>
              </a:lnSpc>
            </a:pPr>
            <a:r>
              <a:rPr lang="en-US" sz="3165">
                <a:solidFill>
                  <a:srgbClr val="000000"/>
                </a:solidFill>
                <a:latin typeface="Jua"/>
                <a:ea typeface="Jua"/>
                <a:cs typeface="Jua"/>
                <a:sym typeface="Jua"/>
              </a:rPr>
              <a:t>Öncelikle çocuğunuz okula başlamadan önce görme ve işitme sorunu olup olmadığını kontrol ettiriniz. Bu sorunlar çocuğunuzun okul başarısızlığının nedenlerinden biri olabilmektedir. O yüzden erken Teşhis ve Tedavi son derece önemlidir</a:t>
            </a:r>
          </a:p>
        </p:txBody>
      </p:sp>
      <p:sp>
        <p:nvSpPr>
          <p:cNvPr name="Freeform 14" id="14"/>
          <p:cNvSpPr/>
          <p:nvPr/>
        </p:nvSpPr>
        <p:spPr>
          <a:xfrm flipH="false" flipV="false" rot="0">
            <a:off x="7771309" y="9016442"/>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5" id="15"/>
          <p:cNvSpPr txBox="true"/>
          <p:nvPr/>
        </p:nvSpPr>
        <p:spPr>
          <a:xfrm rot="0">
            <a:off x="3443031" y="2080005"/>
            <a:ext cx="11235466" cy="1408096"/>
          </a:xfrm>
          <a:prstGeom prst="rect">
            <a:avLst/>
          </a:prstGeom>
        </p:spPr>
        <p:txBody>
          <a:bodyPr anchor="t" rtlCol="false" tIns="0" lIns="0" bIns="0" rIns="0">
            <a:spAutoFit/>
          </a:bodyPr>
          <a:lstStyle/>
          <a:p>
            <a:pPr algn="ctr">
              <a:lnSpc>
                <a:spcPts val="10355"/>
              </a:lnSpc>
            </a:pPr>
            <a:r>
              <a:rPr lang="en-US" sz="7396">
                <a:solidFill>
                  <a:srgbClr val="000000"/>
                </a:solidFill>
                <a:latin typeface="Funtastic"/>
                <a:ea typeface="Funtastic"/>
                <a:cs typeface="Funtastic"/>
                <a:sym typeface="Funtastic"/>
              </a:rPr>
              <a:t>Okula Hazırlık Yaparken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13514301" y="5567908"/>
            <a:ext cx="2022662" cy="4258236"/>
          </a:xfrm>
          <a:custGeom>
            <a:avLst/>
            <a:gdLst/>
            <a:ahLst/>
            <a:cxnLst/>
            <a:rect r="r" b="b" t="t" l="l"/>
            <a:pathLst>
              <a:path h="4258236" w="2022662">
                <a:moveTo>
                  <a:pt x="0" y="0"/>
                </a:moveTo>
                <a:lnTo>
                  <a:pt x="2022663" y="0"/>
                </a:lnTo>
                <a:lnTo>
                  <a:pt x="2022663" y="4258236"/>
                </a:lnTo>
                <a:lnTo>
                  <a:pt x="0" y="4258236"/>
                </a:lnTo>
                <a:lnTo>
                  <a:pt x="0" y="0"/>
                </a:lnTo>
                <a:close/>
              </a:path>
            </a:pathLst>
          </a:custGeom>
          <a:blipFill>
            <a:blip r:embed="rId8"/>
            <a:stretch>
              <a:fillRect l="0" t="0" r="0" b="0"/>
            </a:stretch>
          </a:blipFill>
        </p:spPr>
      </p:sp>
      <p:sp>
        <p:nvSpPr>
          <p:cNvPr name="Freeform 12" id="12"/>
          <p:cNvSpPr/>
          <p:nvPr/>
        </p:nvSpPr>
        <p:spPr>
          <a:xfrm flipH="false" flipV="false" rot="-2277992">
            <a:off x="2291923" y="2443297"/>
            <a:ext cx="1167328" cy="2660576"/>
          </a:xfrm>
          <a:custGeom>
            <a:avLst/>
            <a:gdLst/>
            <a:ahLst/>
            <a:cxnLst/>
            <a:rect r="r" b="b" t="t" l="l"/>
            <a:pathLst>
              <a:path h="2660576" w="1167328">
                <a:moveTo>
                  <a:pt x="0" y="0"/>
                </a:moveTo>
                <a:lnTo>
                  <a:pt x="1167327" y="0"/>
                </a:lnTo>
                <a:lnTo>
                  <a:pt x="1167327" y="2660576"/>
                </a:lnTo>
                <a:lnTo>
                  <a:pt x="0" y="2660576"/>
                </a:lnTo>
                <a:lnTo>
                  <a:pt x="0" y="0"/>
                </a:lnTo>
                <a:close/>
              </a:path>
            </a:pathLst>
          </a:custGeom>
          <a:blipFill>
            <a:blip r:embed="rId9"/>
            <a:stretch>
              <a:fillRect l="0" t="0" r="0" b="0"/>
            </a:stretch>
          </a:blipFill>
        </p:spPr>
      </p:sp>
      <p:sp>
        <p:nvSpPr>
          <p:cNvPr name="Freeform 13" id="13"/>
          <p:cNvSpPr/>
          <p:nvPr/>
        </p:nvSpPr>
        <p:spPr>
          <a:xfrm flipH="false" flipV="false" rot="0">
            <a:off x="8050423" y="8883781"/>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4" id="14"/>
          <p:cNvSpPr txBox="true"/>
          <p:nvPr/>
        </p:nvSpPr>
        <p:spPr>
          <a:xfrm rot="0">
            <a:off x="3443031" y="2080005"/>
            <a:ext cx="11235466" cy="1408096"/>
          </a:xfrm>
          <a:prstGeom prst="rect">
            <a:avLst/>
          </a:prstGeom>
        </p:spPr>
        <p:txBody>
          <a:bodyPr anchor="t" rtlCol="false" tIns="0" lIns="0" bIns="0" rIns="0">
            <a:spAutoFit/>
          </a:bodyPr>
          <a:lstStyle/>
          <a:p>
            <a:pPr algn="ctr">
              <a:lnSpc>
                <a:spcPts val="10355"/>
              </a:lnSpc>
            </a:pPr>
            <a:r>
              <a:rPr lang="en-US" sz="7396">
                <a:solidFill>
                  <a:srgbClr val="000000"/>
                </a:solidFill>
                <a:latin typeface="Funtastic"/>
                <a:ea typeface="Funtastic"/>
                <a:cs typeface="Funtastic"/>
                <a:sym typeface="Funtastic"/>
              </a:rPr>
              <a:t>Okula Hazırlık Yaparken</a:t>
            </a:r>
          </a:p>
        </p:txBody>
      </p:sp>
      <p:sp>
        <p:nvSpPr>
          <p:cNvPr name="TextBox 15" id="15"/>
          <p:cNvSpPr txBox="true"/>
          <p:nvPr/>
        </p:nvSpPr>
        <p:spPr>
          <a:xfrm rot="0">
            <a:off x="4154124" y="4040954"/>
            <a:ext cx="10371508" cy="1140460"/>
          </a:xfrm>
          <a:prstGeom prst="rect">
            <a:avLst/>
          </a:prstGeom>
        </p:spPr>
        <p:txBody>
          <a:bodyPr anchor="t" rtlCol="false" tIns="0" lIns="0" bIns="0" rIns="0">
            <a:spAutoFit/>
          </a:bodyPr>
          <a:lstStyle/>
          <a:p>
            <a:pPr algn="just">
              <a:lnSpc>
                <a:spcPts val="4339"/>
              </a:lnSpc>
            </a:pPr>
            <a:r>
              <a:rPr lang="en-US" sz="3099">
                <a:solidFill>
                  <a:srgbClr val="000000"/>
                </a:solidFill>
                <a:latin typeface="Jua"/>
                <a:ea typeface="Jua"/>
                <a:cs typeface="Jua"/>
                <a:sym typeface="Jua"/>
              </a:rPr>
              <a:t>Çoğunuzun devam eden bir hastalığı varsa ve düzenli kullandığı bir ilaç varsa bu durumu öğretmeni ile paylaşınız.</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14302050" y="5627275"/>
            <a:ext cx="2022662" cy="4258236"/>
          </a:xfrm>
          <a:custGeom>
            <a:avLst/>
            <a:gdLst/>
            <a:ahLst/>
            <a:cxnLst/>
            <a:rect r="r" b="b" t="t" l="l"/>
            <a:pathLst>
              <a:path h="4258236" w="2022662">
                <a:moveTo>
                  <a:pt x="0" y="0"/>
                </a:moveTo>
                <a:lnTo>
                  <a:pt x="2022662" y="0"/>
                </a:lnTo>
                <a:lnTo>
                  <a:pt x="2022662" y="4258236"/>
                </a:lnTo>
                <a:lnTo>
                  <a:pt x="0" y="4258236"/>
                </a:lnTo>
                <a:lnTo>
                  <a:pt x="0" y="0"/>
                </a:lnTo>
                <a:close/>
              </a:path>
            </a:pathLst>
          </a:custGeom>
          <a:blipFill>
            <a:blip r:embed="rId8"/>
            <a:stretch>
              <a:fillRect l="0" t="0" r="0" b="0"/>
            </a:stretch>
          </a:blipFill>
        </p:spPr>
      </p:sp>
      <p:sp>
        <p:nvSpPr>
          <p:cNvPr name="Freeform 12" id="12"/>
          <p:cNvSpPr/>
          <p:nvPr/>
        </p:nvSpPr>
        <p:spPr>
          <a:xfrm flipH="false" flipV="false" rot="-2277992">
            <a:off x="2291923" y="2443297"/>
            <a:ext cx="1167328" cy="2660576"/>
          </a:xfrm>
          <a:custGeom>
            <a:avLst/>
            <a:gdLst/>
            <a:ahLst/>
            <a:cxnLst/>
            <a:rect r="r" b="b" t="t" l="l"/>
            <a:pathLst>
              <a:path h="2660576" w="1167328">
                <a:moveTo>
                  <a:pt x="0" y="0"/>
                </a:moveTo>
                <a:lnTo>
                  <a:pt x="1167327" y="0"/>
                </a:lnTo>
                <a:lnTo>
                  <a:pt x="1167327" y="2660576"/>
                </a:lnTo>
                <a:lnTo>
                  <a:pt x="0" y="2660576"/>
                </a:lnTo>
                <a:lnTo>
                  <a:pt x="0" y="0"/>
                </a:lnTo>
                <a:close/>
              </a:path>
            </a:pathLst>
          </a:custGeom>
          <a:blipFill>
            <a:blip r:embed="rId9"/>
            <a:stretch>
              <a:fillRect l="0" t="0" r="0" b="0"/>
            </a:stretch>
          </a:blipFill>
        </p:spPr>
      </p:sp>
      <p:sp>
        <p:nvSpPr>
          <p:cNvPr name="TextBox 13" id="13"/>
          <p:cNvSpPr txBox="true"/>
          <p:nvPr/>
        </p:nvSpPr>
        <p:spPr>
          <a:xfrm rot="0">
            <a:off x="3943354" y="3901307"/>
            <a:ext cx="9737852" cy="3855085"/>
          </a:xfrm>
          <a:prstGeom prst="rect">
            <a:avLst/>
          </a:prstGeom>
        </p:spPr>
        <p:txBody>
          <a:bodyPr anchor="t" rtlCol="false" tIns="0" lIns="0" bIns="0" rIns="0">
            <a:spAutoFit/>
          </a:bodyPr>
          <a:lstStyle/>
          <a:p>
            <a:pPr algn="just">
              <a:lnSpc>
                <a:spcPts val="4339"/>
              </a:lnSpc>
            </a:pPr>
            <a:r>
              <a:rPr lang="en-US" sz="3099">
                <a:solidFill>
                  <a:srgbClr val="000000"/>
                </a:solidFill>
                <a:latin typeface="Jua"/>
                <a:ea typeface="Jua"/>
                <a:cs typeface="Jua"/>
                <a:sym typeface="Jua"/>
              </a:rPr>
              <a:t>Çocuğunuzun can güvenliği açısından okul ve ev arasındaki ulaşım hakkında ona bilgi veriniz. Yürüyerek gidecekse okul açılmadan önce yürüme alıştırmaları yapınız. Servis ile </a:t>
            </a:r>
            <a:r>
              <a:rPr lang="en-US" sz="3099">
                <a:solidFill>
                  <a:srgbClr val="000000"/>
                </a:solidFill>
                <a:latin typeface="Jua"/>
                <a:ea typeface="Jua"/>
                <a:cs typeface="Jua"/>
                <a:sym typeface="Jua"/>
              </a:rPr>
              <a:t>gidecekse, birlikte servis durağına yürüyünüz. Yoldaki işaretleri, trafik işaretlerini, yaya geçitlerini ve uyarı durumlarını birlikte inceleyiniz ve üzerinde konuşunuz.</a:t>
            </a:r>
          </a:p>
        </p:txBody>
      </p:sp>
      <p:sp>
        <p:nvSpPr>
          <p:cNvPr name="Freeform 14" id="14"/>
          <p:cNvSpPr/>
          <p:nvPr/>
        </p:nvSpPr>
        <p:spPr>
          <a:xfrm flipH="false" flipV="false" rot="0">
            <a:off x="7854545" y="9035492"/>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5" id="15"/>
          <p:cNvSpPr txBox="true"/>
          <p:nvPr/>
        </p:nvSpPr>
        <p:spPr>
          <a:xfrm rot="0">
            <a:off x="3526267" y="2080005"/>
            <a:ext cx="11235466" cy="1408096"/>
          </a:xfrm>
          <a:prstGeom prst="rect">
            <a:avLst/>
          </a:prstGeom>
        </p:spPr>
        <p:txBody>
          <a:bodyPr anchor="t" rtlCol="false" tIns="0" lIns="0" bIns="0" rIns="0">
            <a:spAutoFit/>
          </a:bodyPr>
          <a:lstStyle/>
          <a:p>
            <a:pPr algn="ctr">
              <a:lnSpc>
                <a:spcPts val="10355"/>
              </a:lnSpc>
            </a:pPr>
            <a:r>
              <a:rPr lang="en-US" sz="7396">
                <a:solidFill>
                  <a:srgbClr val="000000"/>
                </a:solidFill>
                <a:latin typeface="Funtastic"/>
                <a:ea typeface="Funtastic"/>
                <a:cs typeface="Funtastic"/>
                <a:sym typeface="Funtastic"/>
              </a:rPr>
              <a:t>Okula Hazırlık Yaparken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14026717" y="5599261"/>
            <a:ext cx="2022662" cy="4258236"/>
          </a:xfrm>
          <a:custGeom>
            <a:avLst/>
            <a:gdLst/>
            <a:ahLst/>
            <a:cxnLst/>
            <a:rect r="r" b="b" t="t" l="l"/>
            <a:pathLst>
              <a:path h="4258236" w="2022662">
                <a:moveTo>
                  <a:pt x="0" y="0"/>
                </a:moveTo>
                <a:lnTo>
                  <a:pt x="2022662" y="0"/>
                </a:lnTo>
                <a:lnTo>
                  <a:pt x="2022662" y="4258236"/>
                </a:lnTo>
                <a:lnTo>
                  <a:pt x="0" y="4258236"/>
                </a:lnTo>
                <a:lnTo>
                  <a:pt x="0" y="0"/>
                </a:lnTo>
                <a:close/>
              </a:path>
            </a:pathLst>
          </a:custGeom>
          <a:blipFill>
            <a:blip r:embed="rId8"/>
            <a:stretch>
              <a:fillRect l="0" t="0" r="0" b="0"/>
            </a:stretch>
          </a:blipFill>
        </p:spPr>
      </p:sp>
      <p:sp>
        <p:nvSpPr>
          <p:cNvPr name="Freeform 12" id="12"/>
          <p:cNvSpPr/>
          <p:nvPr/>
        </p:nvSpPr>
        <p:spPr>
          <a:xfrm flipH="false" flipV="false" rot="-2277992">
            <a:off x="2291923" y="2443297"/>
            <a:ext cx="1167328" cy="2660576"/>
          </a:xfrm>
          <a:custGeom>
            <a:avLst/>
            <a:gdLst/>
            <a:ahLst/>
            <a:cxnLst/>
            <a:rect r="r" b="b" t="t" l="l"/>
            <a:pathLst>
              <a:path h="2660576" w="1167328">
                <a:moveTo>
                  <a:pt x="0" y="0"/>
                </a:moveTo>
                <a:lnTo>
                  <a:pt x="1167327" y="0"/>
                </a:lnTo>
                <a:lnTo>
                  <a:pt x="1167327" y="2660576"/>
                </a:lnTo>
                <a:lnTo>
                  <a:pt x="0" y="2660576"/>
                </a:lnTo>
                <a:lnTo>
                  <a:pt x="0" y="0"/>
                </a:lnTo>
                <a:close/>
              </a:path>
            </a:pathLst>
          </a:custGeom>
          <a:blipFill>
            <a:blip r:embed="rId9"/>
            <a:stretch>
              <a:fillRect l="0" t="0" r="0" b="0"/>
            </a:stretch>
          </a:blipFill>
        </p:spPr>
      </p:sp>
      <p:sp>
        <p:nvSpPr>
          <p:cNvPr name="TextBox 13" id="13"/>
          <p:cNvSpPr txBox="true"/>
          <p:nvPr/>
        </p:nvSpPr>
        <p:spPr>
          <a:xfrm rot="0">
            <a:off x="3407545" y="1844204"/>
            <a:ext cx="11235466" cy="1408096"/>
          </a:xfrm>
          <a:prstGeom prst="rect">
            <a:avLst/>
          </a:prstGeom>
        </p:spPr>
        <p:txBody>
          <a:bodyPr anchor="t" rtlCol="false" tIns="0" lIns="0" bIns="0" rIns="0">
            <a:spAutoFit/>
          </a:bodyPr>
          <a:lstStyle/>
          <a:p>
            <a:pPr algn="ctr">
              <a:lnSpc>
                <a:spcPts val="10355"/>
              </a:lnSpc>
            </a:pPr>
            <a:r>
              <a:rPr lang="en-US" sz="7396">
                <a:solidFill>
                  <a:srgbClr val="000000"/>
                </a:solidFill>
                <a:latin typeface="Funtastic"/>
                <a:ea typeface="Funtastic"/>
                <a:cs typeface="Funtastic"/>
                <a:sym typeface="Funtastic"/>
              </a:rPr>
              <a:t>Okula Hazırlık Yaparken</a:t>
            </a:r>
          </a:p>
        </p:txBody>
      </p:sp>
      <p:sp>
        <p:nvSpPr>
          <p:cNvPr name="TextBox 14" id="14"/>
          <p:cNvSpPr txBox="true"/>
          <p:nvPr/>
        </p:nvSpPr>
        <p:spPr>
          <a:xfrm rot="0">
            <a:off x="3963295" y="3138000"/>
            <a:ext cx="10251555" cy="4808220"/>
          </a:xfrm>
          <a:prstGeom prst="rect">
            <a:avLst/>
          </a:prstGeom>
        </p:spPr>
        <p:txBody>
          <a:bodyPr anchor="t" rtlCol="false" tIns="0" lIns="0" bIns="0" rIns="0">
            <a:spAutoFit/>
          </a:bodyPr>
          <a:lstStyle/>
          <a:p>
            <a:pPr algn="just">
              <a:lnSpc>
                <a:spcPts val="3779"/>
              </a:lnSpc>
            </a:pPr>
            <a:r>
              <a:rPr lang="en-US" sz="2699">
                <a:solidFill>
                  <a:srgbClr val="000000"/>
                </a:solidFill>
                <a:latin typeface="Jua"/>
                <a:ea typeface="Jua"/>
                <a:cs typeface="Jua"/>
                <a:sym typeface="Jua"/>
              </a:rPr>
              <a:t>Öz bakım becerileri ve motor gelişim ile ilgili; çocuğunuz için jimnasTik, dans, topla oynama, hamur yoğurma, hamura şekil verme ve bunlara benzer etkinlikler planlayabilirsiniz. Temizlik, giyinme ve tuvalet ihtiyacını Tek başına giderebilmesi için fermuar açma, düğme kapama, el yıkama gibi egzersizler yaparak rehberlik edebilirsiniz. </a:t>
            </a:r>
            <a:r>
              <a:rPr lang="en-US" sz="2699">
                <a:solidFill>
                  <a:srgbClr val="000000"/>
                </a:solidFill>
                <a:latin typeface="Jua"/>
                <a:ea typeface="Jua"/>
                <a:cs typeface="Jua"/>
                <a:sym typeface="Jua"/>
              </a:rPr>
              <a:t>Örneğin, kıyafet ve ayakkabılarını yardımsız giyemiyorsa, giymeyi öğrenmesi için sabırla bekleyiniz. Eğer okul başladığında hâlâ öğrenememişse, öğreninceye kadar okulda sorun yaşamaması için okula bağcıksız ayakkabılar ile gönderiniz. Okula başlamadan önce, uyku saatlerini aşa malı olarak düzenleyebilirsiniz.</a:t>
            </a:r>
          </a:p>
        </p:txBody>
      </p:sp>
      <p:sp>
        <p:nvSpPr>
          <p:cNvPr name="Freeform 15" id="15"/>
          <p:cNvSpPr/>
          <p:nvPr/>
        </p:nvSpPr>
        <p:spPr>
          <a:xfrm flipH="false" flipV="false" rot="0">
            <a:off x="7854545" y="9022796"/>
            <a:ext cx="1289455" cy="1114422"/>
          </a:xfrm>
          <a:custGeom>
            <a:avLst/>
            <a:gdLst/>
            <a:ahLst/>
            <a:cxnLst/>
            <a:rect r="r" b="b" t="t" l="l"/>
            <a:pathLst>
              <a:path h="1114422" w="1289455">
                <a:moveTo>
                  <a:pt x="0" y="0"/>
                </a:moveTo>
                <a:lnTo>
                  <a:pt x="1289455" y="0"/>
                </a:lnTo>
                <a:lnTo>
                  <a:pt x="1289455" y="1114421"/>
                </a:lnTo>
                <a:lnTo>
                  <a:pt x="0" y="1114421"/>
                </a:lnTo>
                <a:lnTo>
                  <a:pt x="0" y="0"/>
                </a:lnTo>
                <a:close/>
              </a:path>
            </a:pathLst>
          </a:custGeom>
          <a:blipFill>
            <a:blip r:embed="rId10"/>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14761733" y="5611721"/>
            <a:ext cx="2022662" cy="4258236"/>
          </a:xfrm>
          <a:custGeom>
            <a:avLst/>
            <a:gdLst/>
            <a:ahLst/>
            <a:cxnLst/>
            <a:rect r="r" b="b" t="t" l="l"/>
            <a:pathLst>
              <a:path h="4258236" w="2022662">
                <a:moveTo>
                  <a:pt x="0" y="0"/>
                </a:moveTo>
                <a:lnTo>
                  <a:pt x="2022662" y="0"/>
                </a:lnTo>
                <a:lnTo>
                  <a:pt x="2022662" y="4258236"/>
                </a:lnTo>
                <a:lnTo>
                  <a:pt x="0" y="4258236"/>
                </a:lnTo>
                <a:lnTo>
                  <a:pt x="0" y="0"/>
                </a:lnTo>
                <a:close/>
              </a:path>
            </a:pathLst>
          </a:custGeom>
          <a:blipFill>
            <a:blip r:embed="rId8"/>
            <a:stretch>
              <a:fillRect l="0" t="0" r="0" b="0"/>
            </a:stretch>
          </a:blipFill>
        </p:spPr>
      </p:sp>
      <p:sp>
        <p:nvSpPr>
          <p:cNvPr name="Freeform 12" id="12"/>
          <p:cNvSpPr/>
          <p:nvPr/>
        </p:nvSpPr>
        <p:spPr>
          <a:xfrm flipH="false" flipV="false" rot="-2277992">
            <a:off x="2291923" y="2443297"/>
            <a:ext cx="1167328" cy="2660576"/>
          </a:xfrm>
          <a:custGeom>
            <a:avLst/>
            <a:gdLst/>
            <a:ahLst/>
            <a:cxnLst/>
            <a:rect r="r" b="b" t="t" l="l"/>
            <a:pathLst>
              <a:path h="2660576" w="1167328">
                <a:moveTo>
                  <a:pt x="0" y="0"/>
                </a:moveTo>
                <a:lnTo>
                  <a:pt x="1167327" y="0"/>
                </a:lnTo>
                <a:lnTo>
                  <a:pt x="1167327" y="2660576"/>
                </a:lnTo>
                <a:lnTo>
                  <a:pt x="0" y="2660576"/>
                </a:lnTo>
                <a:lnTo>
                  <a:pt x="0" y="0"/>
                </a:lnTo>
                <a:close/>
              </a:path>
            </a:pathLst>
          </a:custGeom>
          <a:blipFill>
            <a:blip r:embed="rId9"/>
            <a:stretch>
              <a:fillRect l="0" t="0" r="0" b="0"/>
            </a:stretch>
          </a:blipFill>
        </p:spPr>
      </p:sp>
      <p:sp>
        <p:nvSpPr>
          <p:cNvPr name="TextBox 13" id="13"/>
          <p:cNvSpPr txBox="true"/>
          <p:nvPr/>
        </p:nvSpPr>
        <p:spPr>
          <a:xfrm rot="0">
            <a:off x="4010869" y="3640235"/>
            <a:ext cx="10667628" cy="3312160"/>
          </a:xfrm>
          <a:prstGeom prst="rect">
            <a:avLst/>
          </a:prstGeom>
        </p:spPr>
        <p:txBody>
          <a:bodyPr anchor="t" rtlCol="false" tIns="0" lIns="0" bIns="0" rIns="0">
            <a:spAutoFit/>
          </a:bodyPr>
          <a:lstStyle/>
          <a:p>
            <a:pPr algn="just">
              <a:lnSpc>
                <a:spcPts val="4339"/>
              </a:lnSpc>
            </a:pPr>
            <a:r>
              <a:rPr lang="en-US" sz="3099">
                <a:solidFill>
                  <a:srgbClr val="000000"/>
                </a:solidFill>
                <a:latin typeface="Jua"/>
                <a:ea typeface="Jua"/>
                <a:cs typeface="Jua"/>
                <a:sym typeface="Jua"/>
              </a:rPr>
              <a:t>Bilişsel gelişimi desteklemek için, resimli kartlarla hafıza oyunları oynayabilir; okuduğunuz bir öyküyü yarıda bırakarak çocuğunuzdan tamamlamasını isteyebilirsiniz.</a:t>
            </a:r>
          </a:p>
          <a:p>
            <a:pPr algn="just">
              <a:lnSpc>
                <a:spcPts val="4339"/>
              </a:lnSpc>
            </a:pPr>
            <a:r>
              <a:rPr lang="en-US" sz="3099">
                <a:solidFill>
                  <a:srgbClr val="000000"/>
                </a:solidFill>
                <a:latin typeface="Jua"/>
                <a:ea typeface="Jua"/>
                <a:cs typeface="Jua"/>
                <a:sym typeface="Jua"/>
              </a:rPr>
              <a:t>BasiT bir görseli kâğıda aktarmasına yardımcı olabilir; nesnelerle basit toplama, çıkarma, eşleştirme, karşılaştırma ve gruplama işlemleri yapabilirsiniz.</a:t>
            </a:r>
          </a:p>
        </p:txBody>
      </p:sp>
      <p:sp>
        <p:nvSpPr>
          <p:cNvPr name="Freeform 14" id="14"/>
          <p:cNvSpPr/>
          <p:nvPr/>
        </p:nvSpPr>
        <p:spPr>
          <a:xfrm flipH="false" flipV="false" rot="0">
            <a:off x="7854545" y="9016442"/>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5" id="15"/>
          <p:cNvSpPr txBox="true"/>
          <p:nvPr/>
        </p:nvSpPr>
        <p:spPr>
          <a:xfrm rot="0">
            <a:off x="3526267" y="1844204"/>
            <a:ext cx="11235466" cy="1408096"/>
          </a:xfrm>
          <a:prstGeom prst="rect">
            <a:avLst/>
          </a:prstGeom>
        </p:spPr>
        <p:txBody>
          <a:bodyPr anchor="t" rtlCol="false" tIns="0" lIns="0" bIns="0" rIns="0">
            <a:spAutoFit/>
          </a:bodyPr>
          <a:lstStyle/>
          <a:p>
            <a:pPr algn="ctr">
              <a:lnSpc>
                <a:spcPts val="10355"/>
              </a:lnSpc>
            </a:pPr>
            <a:r>
              <a:rPr lang="en-US" sz="7396">
                <a:solidFill>
                  <a:srgbClr val="000000"/>
                </a:solidFill>
                <a:latin typeface="Funtastic"/>
                <a:ea typeface="Funtastic"/>
                <a:cs typeface="Funtastic"/>
                <a:sym typeface="Funtastic"/>
              </a:rPr>
              <a:t>Okula Hazırlık Yaparken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false" flipV="false" rot="0">
            <a:off x="14678497" y="5546542"/>
            <a:ext cx="2022662" cy="4258236"/>
          </a:xfrm>
          <a:custGeom>
            <a:avLst/>
            <a:gdLst/>
            <a:ahLst/>
            <a:cxnLst/>
            <a:rect r="r" b="b" t="t" l="l"/>
            <a:pathLst>
              <a:path h="4258236" w="2022662">
                <a:moveTo>
                  <a:pt x="0" y="0"/>
                </a:moveTo>
                <a:lnTo>
                  <a:pt x="2022662" y="0"/>
                </a:lnTo>
                <a:lnTo>
                  <a:pt x="2022662" y="4258236"/>
                </a:lnTo>
                <a:lnTo>
                  <a:pt x="0" y="4258236"/>
                </a:lnTo>
                <a:lnTo>
                  <a:pt x="0" y="0"/>
                </a:lnTo>
                <a:close/>
              </a:path>
            </a:pathLst>
          </a:custGeom>
          <a:blipFill>
            <a:blip r:embed="rId8"/>
            <a:stretch>
              <a:fillRect l="0" t="0" r="0" b="0"/>
            </a:stretch>
          </a:blipFill>
        </p:spPr>
      </p:sp>
      <p:sp>
        <p:nvSpPr>
          <p:cNvPr name="Freeform 12" id="12"/>
          <p:cNvSpPr/>
          <p:nvPr/>
        </p:nvSpPr>
        <p:spPr>
          <a:xfrm flipH="false" flipV="false" rot="-2277992">
            <a:off x="2291923" y="2443297"/>
            <a:ext cx="1167328" cy="2660576"/>
          </a:xfrm>
          <a:custGeom>
            <a:avLst/>
            <a:gdLst/>
            <a:ahLst/>
            <a:cxnLst/>
            <a:rect r="r" b="b" t="t" l="l"/>
            <a:pathLst>
              <a:path h="2660576" w="1167328">
                <a:moveTo>
                  <a:pt x="0" y="0"/>
                </a:moveTo>
                <a:lnTo>
                  <a:pt x="1167327" y="0"/>
                </a:lnTo>
                <a:lnTo>
                  <a:pt x="1167327" y="2660576"/>
                </a:lnTo>
                <a:lnTo>
                  <a:pt x="0" y="2660576"/>
                </a:lnTo>
                <a:lnTo>
                  <a:pt x="0" y="0"/>
                </a:lnTo>
                <a:close/>
              </a:path>
            </a:pathLst>
          </a:custGeom>
          <a:blipFill>
            <a:blip r:embed="rId9"/>
            <a:stretch>
              <a:fillRect l="0" t="0" r="0" b="0"/>
            </a:stretch>
          </a:blipFill>
        </p:spPr>
      </p:sp>
      <p:sp>
        <p:nvSpPr>
          <p:cNvPr name="TextBox 13" id="13"/>
          <p:cNvSpPr txBox="true"/>
          <p:nvPr/>
        </p:nvSpPr>
        <p:spPr>
          <a:xfrm rot="0">
            <a:off x="3964531" y="3640235"/>
            <a:ext cx="10713967" cy="4398010"/>
          </a:xfrm>
          <a:prstGeom prst="rect">
            <a:avLst/>
          </a:prstGeom>
        </p:spPr>
        <p:txBody>
          <a:bodyPr anchor="t" rtlCol="false" tIns="0" lIns="0" bIns="0" rIns="0">
            <a:spAutoFit/>
          </a:bodyPr>
          <a:lstStyle/>
          <a:p>
            <a:pPr algn="just">
              <a:lnSpc>
                <a:spcPts val="4339"/>
              </a:lnSpc>
            </a:pPr>
            <a:r>
              <a:rPr lang="en-US" sz="3099">
                <a:solidFill>
                  <a:srgbClr val="000000"/>
                </a:solidFill>
                <a:latin typeface="Jua"/>
                <a:ea typeface="Jua"/>
                <a:cs typeface="Jua"/>
                <a:sym typeface="Jua"/>
              </a:rPr>
              <a:t>Çocuğunuzun sosyal-duygusal gelişimini desteklemek için, onunla duyguları hakkında konuşabilir, kendi duygularını anlatması için fırsatlar sunabilirsiniz. Okul yaşantısı ile ilgili olumlu yorum ve </a:t>
            </a:r>
            <a:r>
              <a:rPr lang="en-US" sz="3099">
                <a:solidFill>
                  <a:srgbClr val="000000"/>
                </a:solidFill>
                <a:latin typeface="Jua"/>
                <a:ea typeface="Jua"/>
                <a:cs typeface="Jua"/>
                <a:sym typeface="Jua"/>
              </a:rPr>
              <a:t>deneyimlerinizi onunla paylaşmanız okul hakkında olumlu bir tutum geliştirmesine yardımcı olacaktır. Okullar açılmadan önce çocuğunuzu okula götürmek, mümkünse öğretmeni ile tanışmasını sağlamak da çocuğunuzun sosyal-duygusal açıdan okula hazır başlamasını kolaylaştıracaktır.</a:t>
            </a:r>
          </a:p>
        </p:txBody>
      </p:sp>
      <p:sp>
        <p:nvSpPr>
          <p:cNvPr name="Freeform 14" id="14"/>
          <p:cNvSpPr/>
          <p:nvPr/>
        </p:nvSpPr>
        <p:spPr>
          <a:xfrm flipH="false" flipV="false" rot="0">
            <a:off x="7854545" y="9016442"/>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5" id="15"/>
          <p:cNvSpPr txBox="true"/>
          <p:nvPr/>
        </p:nvSpPr>
        <p:spPr>
          <a:xfrm rot="0">
            <a:off x="3609503" y="1844204"/>
            <a:ext cx="11235466" cy="1408096"/>
          </a:xfrm>
          <a:prstGeom prst="rect">
            <a:avLst/>
          </a:prstGeom>
        </p:spPr>
        <p:txBody>
          <a:bodyPr anchor="t" rtlCol="false" tIns="0" lIns="0" bIns="0" rIns="0">
            <a:spAutoFit/>
          </a:bodyPr>
          <a:lstStyle/>
          <a:p>
            <a:pPr algn="ctr">
              <a:lnSpc>
                <a:spcPts val="10355"/>
              </a:lnSpc>
            </a:pPr>
            <a:r>
              <a:rPr lang="en-US" sz="7396">
                <a:solidFill>
                  <a:srgbClr val="000000"/>
                </a:solidFill>
                <a:latin typeface="Funtastic"/>
                <a:ea typeface="Funtastic"/>
                <a:cs typeface="Funtastic"/>
                <a:sym typeface="Funtastic"/>
              </a:rPr>
              <a:t>Okula Hazırlık Yaparken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3441" y="-771929"/>
            <a:ext cx="18951441" cy="11583207"/>
          </a:xfrm>
          <a:custGeom>
            <a:avLst/>
            <a:gdLst/>
            <a:ahLst/>
            <a:cxnLst/>
            <a:rect r="r" b="b" t="t" l="l"/>
            <a:pathLst>
              <a:path h="11583207" w="18951441">
                <a:moveTo>
                  <a:pt x="0" y="0"/>
                </a:moveTo>
                <a:lnTo>
                  <a:pt x="18951441" y="0"/>
                </a:lnTo>
                <a:lnTo>
                  <a:pt x="18951441" y="11583207"/>
                </a:lnTo>
                <a:lnTo>
                  <a:pt x="0" y="11583207"/>
                </a:lnTo>
                <a:lnTo>
                  <a:pt x="0" y="0"/>
                </a:lnTo>
                <a:close/>
              </a:path>
            </a:pathLst>
          </a:custGeom>
          <a:blipFill>
            <a:blip r:embed="rId2"/>
            <a:stretch>
              <a:fillRect l="0" t="-98868" r="0" b="-29958"/>
            </a:stretch>
          </a:blipFill>
        </p:spPr>
      </p:sp>
      <p:sp>
        <p:nvSpPr>
          <p:cNvPr name="Freeform 3" id="3"/>
          <p:cNvSpPr/>
          <p:nvPr/>
        </p:nvSpPr>
        <p:spPr>
          <a:xfrm flipH="false" flipV="false" rot="0">
            <a:off x="0" y="4014300"/>
            <a:ext cx="3609503" cy="4869481"/>
          </a:xfrm>
          <a:custGeom>
            <a:avLst/>
            <a:gdLst/>
            <a:ahLst/>
            <a:cxnLst/>
            <a:rect r="r" b="b" t="t" l="l"/>
            <a:pathLst>
              <a:path h="4869481" w="3609503">
                <a:moveTo>
                  <a:pt x="0" y="0"/>
                </a:moveTo>
                <a:lnTo>
                  <a:pt x="3609503" y="0"/>
                </a:lnTo>
                <a:lnTo>
                  <a:pt x="3609503" y="4869481"/>
                </a:lnTo>
                <a:lnTo>
                  <a:pt x="0" y="4869481"/>
                </a:lnTo>
                <a:lnTo>
                  <a:pt x="0" y="0"/>
                </a:lnTo>
                <a:close/>
              </a:path>
            </a:pathLst>
          </a:custGeom>
          <a:blipFill>
            <a:blip r:embed="rId3"/>
            <a:stretch>
              <a:fillRect l="0" t="0" r="0" b="0"/>
            </a:stretch>
          </a:blipFill>
        </p:spPr>
      </p:sp>
      <p:grpSp>
        <p:nvGrpSpPr>
          <p:cNvPr name="Group 4" id="4"/>
          <p:cNvGrpSpPr/>
          <p:nvPr/>
        </p:nvGrpSpPr>
        <p:grpSpPr>
          <a:xfrm rot="0">
            <a:off x="14678497" y="4014300"/>
            <a:ext cx="3609503" cy="4858986"/>
            <a:chOff x="0" y="0"/>
            <a:chExt cx="4812670" cy="6478648"/>
          </a:xfrm>
        </p:grpSpPr>
        <p:sp>
          <p:nvSpPr>
            <p:cNvPr name="Freeform 5" id="5"/>
            <p:cNvSpPr/>
            <p:nvPr/>
          </p:nvSpPr>
          <p:spPr>
            <a:xfrm flipH="false" flipV="false" rot="0">
              <a:off x="0" y="3978076"/>
              <a:ext cx="4812670" cy="2500572"/>
            </a:xfrm>
            <a:custGeom>
              <a:avLst/>
              <a:gdLst/>
              <a:ahLst/>
              <a:cxnLst/>
              <a:rect r="r" b="b" t="t" l="l"/>
              <a:pathLst>
                <a:path h="2500572" w="4812670">
                  <a:moveTo>
                    <a:pt x="0" y="0"/>
                  </a:moveTo>
                  <a:lnTo>
                    <a:pt x="4812670" y="0"/>
                  </a:lnTo>
                  <a:lnTo>
                    <a:pt x="4812670" y="2500572"/>
                  </a:lnTo>
                  <a:lnTo>
                    <a:pt x="0" y="2500572"/>
                  </a:lnTo>
                  <a:lnTo>
                    <a:pt x="0" y="0"/>
                  </a:lnTo>
                  <a:close/>
                </a:path>
              </a:pathLst>
            </a:custGeom>
            <a:blipFill>
              <a:blip r:embed="rId3"/>
              <a:stretch>
                <a:fillRect l="0" t="-159646" r="0" b="0"/>
              </a:stretch>
            </a:blipFill>
          </p:spPr>
        </p:sp>
        <p:sp>
          <p:nvSpPr>
            <p:cNvPr name="Freeform 6" id="6"/>
            <p:cNvSpPr/>
            <p:nvPr/>
          </p:nvSpPr>
          <p:spPr>
            <a:xfrm flipH="false" flipV="false" rot="0">
              <a:off x="569619" y="0"/>
              <a:ext cx="3673432" cy="5651434"/>
            </a:xfrm>
            <a:custGeom>
              <a:avLst/>
              <a:gdLst/>
              <a:ahLst/>
              <a:cxnLst/>
              <a:rect r="r" b="b" t="t" l="l"/>
              <a:pathLst>
                <a:path h="5651434" w="3673432">
                  <a:moveTo>
                    <a:pt x="0" y="0"/>
                  </a:moveTo>
                  <a:lnTo>
                    <a:pt x="3673432" y="0"/>
                  </a:lnTo>
                  <a:lnTo>
                    <a:pt x="3673432" y="5651434"/>
                  </a:lnTo>
                  <a:lnTo>
                    <a:pt x="0" y="5651434"/>
                  </a:lnTo>
                  <a:lnTo>
                    <a:pt x="0" y="0"/>
                  </a:lnTo>
                  <a:close/>
                </a:path>
              </a:pathLst>
            </a:custGeom>
            <a:blipFill>
              <a:blip r:embed="rId4"/>
              <a:stretch>
                <a:fillRect l="0" t="0" r="0" b="0"/>
              </a:stretch>
            </a:blipFill>
          </p:spPr>
        </p:sp>
      </p:grpSp>
      <p:sp>
        <p:nvSpPr>
          <p:cNvPr name="Freeform 7" id="7"/>
          <p:cNvSpPr/>
          <p:nvPr/>
        </p:nvSpPr>
        <p:spPr>
          <a:xfrm flipH="false" flipV="false" rot="0">
            <a:off x="-389482" y="8302949"/>
            <a:ext cx="18677482" cy="8334827"/>
          </a:xfrm>
          <a:custGeom>
            <a:avLst/>
            <a:gdLst/>
            <a:ahLst/>
            <a:cxnLst/>
            <a:rect r="r" b="b" t="t" l="l"/>
            <a:pathLst>
              <a:path h="8334827" w="18677482">
                <a:moveTo>
                  <a:pt x="0" y="0"/>
                </a:moveTo>
                <a:lnTo>
                  <a:pt x="18677482" y="0"/>
                </a:lnTo>
                <a:lnTo>
                  <a:pt x="18677482" y="8334826"/>
                </a:lnTo>
                <a:lnTo>
                  <a:pt x="0" y="8334826"/>
                </a:lnTo>
                <a:lnTo>
                  <a:pt x="0" y="0"/>
                </a:lnTo>
                <a:close/>
              </a:path>
            </a:pathLst>
          </a:custGeom>
          <a:blipFill>
            <a:blip r:embed="rId5"/>
            <a:stretch>
              <a:fillRect l="0" t="0" r="0" b="0"/>
            </a:stretch>
          </a:blipFill>
        </p:spPr>
      </p:sp>
      <p:sp>
        <p:nvSpPr>
          <p:cNvPr name="Freeform 8" id="8"/>
          <p:cNvSpPr/>
          <p:nvPr/>
        </p:nvSpPr>
        <p:spPr>
          <a:xfrm flipH="false" flipV="false" rot="0">
            <a:off x="2620867" y="1794433"/>
            <a:ext cx="13046266" cy="6698134"/>
          </a:xfrm>
          <a:custGeom>
            <a:avLst/>
            <a:gdLst/>
            <a:ahLst/>
            <a:cxnLst/>
            <a:rect r="r" b="b" t="t" l="l"/>
            <a:pathLst>
              <a:path h="6698134" w="13046266">
                <a:moveTo>
                  <a:pt x="0" y="0"/>
                </a:moveTo>
                <a:lnTo>
                  <a:pt x="13046266" y="0"/>
                </a:lnTo>
                <a:lnTo>
                  <a:pt x="13046266" y="6698134"/>
                </a:lnTo>
                <a:lnTo>
                  <a:pt x="0" y="6698134"/>
                </a:lnTo>
                <a:lnTo>
                  <a:pt x="0" y="0"/>
                </a:lnTo>
                <a:close/>
              </a:path>
            </a:pathLst>
          </a:custGeom>
          <a:blipFill>
            <a:blip r:embed="rId6"/>
            <a:stretch>
              <a:fillRect l="0" t="0" r="-92831" b="0"/>
            </a:stretch>
          </a:blipFill>
          <a:ln w="66675" cap="rnd">
            <a:solidFill>
              <a:srgbClr val="000000"/>
            </a:solidFill>
            <a:prstDash val="solid"/>
            <a:round/>
          </a:ln>
        </p:spPr>
      </p:sp>
      <p:sp>
        <p:nvSpPr>
          <p:cNvPr name="Freeform 9" id="9"/>
          <p:cNvSpPr/>
          <p:nvPr/>
        </p:nvSpPr>
        <p:spPr>
          <a:xfrm flipH="false" flipV="false" rot="0">
            <a:off x="1032820" y="818579"/>
            <a:ext cx="4004207" cy="2142251"/>
          </a:xfrm>
          <a:custGeom>
            <a:avLst/>
            <a:gdLst/>
            <a:ahLst/>
            <a:cxnLst/>
            <a:rect r="r" b="b" t="t" l="l"/>
            <a:pathLst>
              <a:path h="2142251" w="4004207">
                <a:moveTo>
                  <a:pt x="0" y="0"/>
                </a:moveTo>
                <a:lnTo>
                  <a:pt x="4004206" y="0"/>
                </a:lnTo>
                <a:lnTo>
                  <a:pt x="4004206" y="2142250"/>
                </a:lnTo>
                <a:lnTo>
                  <a:pt x="0" y="2142250"/>
                </a:lnTo>
                <a:lnTo>
                  <a:pt x="0" y="0"/>
                </a:lnTo>
                <a:close/>
              </a:path>
            </a:pathLst>
          </a:custGeom>
          <a:blipFill>
            <a:blip r:embed="rId7"/>
            <a:stretch>
              <a:fillRect l="0" t="0" r="0" b="0"/>
            </a:stretch>
          </a:blipFill>
        </p:spPr>
      </p:sp>
      <p:sp>
        <p:nvSpPr>
          <p:cNvPr name="Freeform 10" id="10"/>
          <p:cNvSpPr/>
          <p:nvPr/>
        </p:nvSpPr>
        <p:spPr>
          <a:xfrm flipH="true" flipV="false" rot="0">
            <a:off x="14678497" y="2365755"/>
            <a:ext cx="2741763" cy="1466843"/>
          </a:xfrm>
          <a:custGeom>
            <a:avLst/>
            <a:gdLst/>
            <a:ahLst/>
            <a:cxnLst/>
            <a:rect r="r" b="b" t="t" l="l"/>
            <a:pathLst>
              <a:path h="1466843" w="2741763">
                <a:moveTo>
                  <a:pt x="2741764" y="0"/>
                </a:moveTo>
                <a:lnTo>
                  <a:pt x="0" y="0"/>
                </a:lnTo>
                <a:lnTo>
                  <a:pt x="0" y="1466843"/>
                </a:lnTo>
                <a:lnTo>
                  <a:pt x="2741764" y="1466843"/>
                </a:lnTo>
                <a:lnTo>
                  <a:pt x="2741764" y="0"/>
                </a:lnTo>
                <a:close/>
              </a:path>
            </a:pathLst>
          </a:custGeom>
          <a:blipFill>
            <a:blip r:embed="rId7"/>
            <a:stretch>
              <a:fillRect l="0" t="0" r="0" b="0"/>
            </a:stretch>
          </a:blipFill>
        </p:spPr>
      </p:sp>
      <p:sp>
        <p:nvSpPr>
          <p:cNvPr name="Freeform 11" id="11"/>
          <p:cNvSpPr/>
          <p:nvPr/>
        </p:nvSpPr>
        <p:spPr>
          <a:xfrm flipH="true" flipV="false" rot="0">
            <a:off x="2013320" y="5959060"/>
            <a:ext cx="2509857" cy="3684194"/>
          </a:xfrm>
          <a:custGeom>
            <a:avLst/>
            <a:gdLst/>
            <a:ahLst/>
            <a:cxnLst/>
            <a:rect r="r" b="b" t="t" l="l"/>
            <a:pathLst>
              <a:path h="3684194" w="2509857">
                <a:moveTo>
                  <a:pt x="2509857" y="0"/>
                </a:moveTo>
                <a:lnTo>
                  <a:pt x="0" y="0"/>
                </a:lnTo>
                <a:lnTo>
                  <a:pt x="0" y="3684194"/>
                </a:lnTo>
                <a:lnTo>
                  <a:pt x="2509857" y="3684194"/>
                </a:lnTo>
                <a:lnTo>
                  <a:pt x="2509857" y="0"/>
                </a:lnTo>
                <a:close/>
              </a:path>
            </a:pathLst>
          </a:custGeom>
          <a:blipFill>
            <a:blip r:embed="rId8"/>
            <a:stretch>
              <a:fillRect l="0" t="0" r="0" b="0"/>
            </a:stretch>
          </a:blipFill>
        </p:spPr>
      </p:sp>
      <p:sp>
        <p:nvSpPr>
          <p:cNvPr name="Freeform 12" id="12"/>
          <p:cNvSpPr/>
          <p:nvPr/>
        </p:nvSpPr>
        <p:spPr>
          <a:xfrm flipH="false" flipV="false" rot="-1607083">
            <a:off x="13802479" y="1670913"/>
            <a:ext cx="1952455" cy="1681552"/>
          </a:xfrm>
          <a:custGeom>
            <a:avLst/>
            <a:gdLst/>
            <a:ahLst/>
            <a:cxnLst/>
            <a:rect r="r" b="b" t="t" l="l"/>
            <a:pathLst>
              <a:path h="1681552" w="1952455">
                <a:moveTo>
                  <a:pt x="0" y="0"/>
                </a:moveTo>
                <a:lnTo>
                  <a:pt x="1952455" y="0"/>
                </a:lnTo>
                <a:lnTo>
                  <a:pt x="1952455" y="1681552"/>
                </a:lnTo>
                <a:lnTo>
                  <a:pt x="0" y="1681552"/>
                </a:lnTo>
                <a:lnTo>
                  <a:pt x="0" y="0"/>
                </a:lnTo>
                <a:close/>
              </a:path>
            </a:pathLst>
          </a:custGeom>
          <a:blipFill>
            <a:blip r:embed="rId9"/>
            <a:stretch>
              <a:fillRect l="0" t="0" r="0" b="0"/>
            </a:stretch>
          </a:blipFill>
        </p:spPr>
      </p:sp>
      <p:sp>
        <p:nvSpPr>
          <p:cNvPr name="Freeform 13" id="13"/>
          <p:cNvSpPr/>
          <p:nvPr/>
        </p:nvSpPr>
        <p:spPr>
          <a:xfrm flipH="false" flipV="false" rot="0">
            <a:off x="7854545" y="8978342"/>
            <a:ext cx="1289455" cy="1114422"/>
          </a:xfrm>
          <a:custGeom>
            <a:avLst/>
            <a:gdLst/>
            <a:ahLst/>
            <a:cxnLst/>
            <a:rect r="r" b="b" t="t" l="l"/>
            <a:pathLst>
              <a:path h="1114422" w="1289455">
                <a:moveTo>
                  <a:pt x="0" y="0"/>
                </a:moveTo>
                <a:lnTo>
                  <a:pt x="1289455" y="0"/>
                </a:lnTo>
                <a:lnTo>
                  <a:pt x="1289455" y="1114422"/>
                </a:lnTo>
                <a:lnTo>
                  <a:pt x="0" y="1114422"/>
                </a:lnTo>
                <a:lnTo>
                  <a:pt x="0" y="0"/>
                </a:lnTo>
                <a:close/>
              </a:path>
            </a:pathLst>
          </a:custGeom>
          <a:blipFill>
            <a:blip r:embed="rId10"/>
            <a:stretch>
              <a:fillRect l="0" t="0" r="0" b="0"/>
            </a:stretch>
          </a:blipFill>
        </p:spPr>
      </p:sp>
      <p:sp>
        <p:nvSpPr>
          <p:cNvPr name="TextBox 14" id="14"/>
          <p:cNvSpPr txBox="true"/>
          <p:nvPr/>
        </p:nvSpPr>
        <p:spPr>
          <a:xfrm rot="0">
            <a:off x="2447694" y="1699204"/>
            <a:ext cx="13003129" cy="1764029"/>
          </a:xfrm>
          <a:prstGeom prst="rect">
            <a:avLst/>
          </a:prstGeom>
        </p:spPr>
        <p:txBody>
          <a:bodyPr anchor="t" rtlCol="false" tIns="0" lIns="0" bIns="0" rIns="0">
            <a:spAutoFit/>
          </a:bodyPr>
          <a:lstStyle/>
          <a:p>
            <a:pPr algn="ctr">
              <a:lnSpc>
                <a:spcPts val="6720"/>
              </a:lnSpc>
            </a:pPr>
            <a:r>
              <a:rPr lang="en-US" sz="4800">
                <a:solidFill>
                  <a:srgbClr val="000000"/>
                </a:solidFill>
                <a:latin typeface="Funtastic"/>
                <a:ea typeface="Funtastic"/>
                <a:cs typeface="Funtastic"/>
                <a:sym typeface="Funtastic"/>
              </a:rPr>
              <a:t>ÇOCUĞUN OKULA ALIŞMA SÜRECİNİ GÜÇLEŞTİREN DURUMLAR</a:t>
            </a:r>
          </a:p>
        </p:txBody>
      </p:sp>
      <p:sp>
        <p:nvSpPr>
          <p:cNvPr name="TextBox 15" id="15"/>
          <p:cNvSpPr txBox="true"/>
          <p:nvPr/>
        </p:nvSpPr>
        <p:spPr>
          <a:xfrm rot="0">
            <a:off x="4704152" y="3606932"/>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01</a:t>
            </a:r>
          </a:p>
        </p:txBody>
      </p:sp>
      <p:sp>
        <p:nvSpPr>
          <p:cNvPr name="TextBox 16" id="16"/>
          <p:cNvSpPr txBox="true"/>
          <p:nvPr/>
        </p:nvSpPr>
        <p:spPr>
          <a:xfrm rot="0">
            <a:off x="4704152" y="4771522"/>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02</a:t>
            </a:r>
          </a:p>
        </p:txBody>
      </p:sp>
      <p:sp>
        <p:nvSpPr>
          <p:cNvPr name="TextBox 17" id="17"/>
          <p:cNvSpPr txBox="true"/>
          <p:nvPr/>
        </p:nvSpPr>
        <p:spPr>
          <a:xfrm rot="0">
            <a:off x="4704152" y="6142971"/>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03</a:t>
            </a:r>
          </a:p>
        </p:txBody>
      </p:sp>
      <p:sp>
        <p:nvSpPr>
          <p:cNvPr name="TextBox 18" id="18"/>
          <p:cNvSpPr txBox="true"/>
          <p:nvPr/>
        </p:nvSpPr>
        <p:spPr>
          <a:xfrm rot="0">
            <a:off x="5576340" y="3601852"/>
            <a:ext cx="8995326" cy="521970"/>
          </a:xfrm>
          <a:prstGeom prst="rect">
            <a:avLst/>
          </a:prstGeom>
        </p:spPr>
        <p:txBody>
          <a:bodyPr anchor="t" rtlCol="false" tIns="0" lIns="0" bIns="0" rIns="0">
            <a:spAutoFit/>
          </a:bodyPr>
          <a:lstStyle/>
          <a:p>
            <a:pPr algn="l">
              <a:lnSpc>
                <a:spcPts val="3779"/>
              </a:lnSpc>
            </a:pPr>
            <a:r>
              <a:rPr lang="en-US" sz="2699">
                <a:solidFill>
                  <a:srgbClr val="000000"/>
                </a:solidFill>
                <a:latin typeface="Jua"/>
                <a:ea typeface="Jua"/>
                <a:cs typeface="Jua"/>
                <a:sym typeface="Jua"/>
              </a:rPr>
              <a:t>Velinin çocuk </a:t>
            </a:r>
            <a:r>
              <a:rPr lang="en-US" sz="2699">
                <a:solidFill>
                  <a:srgbClr val="000000"/>
                </a:solidFill>
                <a:latin typeface="Jua"/>
                <a:ea typeface="Jua"/>
                <a:cs typeface="Jua"/>
                <a:sym typeface="Jua"/>
              </a:rPr>
              <a:t>ile birlikte </a:t>
            </a:r>
            <a:r>
              <a:rPr lang="en-US" sz="2699">
                <a:solidFill>
                  <a:srgbClr val="000000"/>
                </a:solidFill>
                <a:latin typeface="Jua"/>
                <a:ea typeface="Jua"/>
                <a:cs typeface="Jua"/>
                <a:sym typeface="Jua"/>
              </a:rPr>
              <a:t>sınıfa </a:t>
            </a:r>
            <a:r>
              <a:rPr lang="en-US" sz="2699">
                <a:solidFill>
                  <a:srgbClr val="000000"/>
                </a:solidFill>
                <a:latin typeface="Jua"/>
                <a:ea typeface="Jua"/>
                <a:cs typeface="Jua"/>
                <a:sym typeface="Jua"/>
              </a:rPr>
              <a:t>girmesi,</a:t>
            </a:r>
          </a:p>
        </p:txBody>
      </p:sp>
      <p:sp>
        <p:nvSpPr>
          <p:cNvPr name="TextBox 19" id="19"/>
          <p:cNvSpPr txBox="true"/>
          <p:nvPr/>
        </p:nvSpPr>
        <p:spPr>
          <a:xfrm rot="0">
            <a:off x="5475293" y="4752472"/>
            <a:ext cx="9096373" cy="998220"/>
          </a:xfrm>
          <a:prstGeom prst="rect">
            <a:avLst/>
          </a:prstGeom>
        </p:spPr>
        <p:txBody>
          <a:bodyPr anchor="t" rtlCol="false" tIns="0" lIns="0" bIns="0" rIns="0">
            <a:spAutoFit/>
          </a:bodyPr>
          <a:lstStyle/>
          <a:p>
            <a:pPr algn="l">
              <a:lnSpc>
                <a:spcPts val="3779"/>
              </a:lnSpc>
            </a:pPr>
            <a:r>
              <a:rPr lang="en-US" sz="2699">
                <a:solidFill>
                  <a:srgbClr val="000000"/>
                </a:solidFill>
                <a:latin typeface="Jua"/>
                <a:ea typeface="Jua"/>
                <a:cs typeface="Jua"/>
                <a:sym typeface="Jua"/>
              </a:rPr>
              <a:t>Çocuğun ayrımakta zorlandığı </a:t>
            </a:r>
            <a:r>
              <a:rPr lang="en-US" sz="2699">
                <a:solidFill>
                  <a:srgbClr val="000000"/>
                </a:solidFill>
                <a:latin typeface="Jua"/>
                <a:ea typeface="Jua"/>
                <a:cs typeface="Jua"/>
                <a:sym typeface="Jua"/>
              </a:rPr>
              <a:t>bir yetişkin tarafından okula getirilmesi,</a:t>
            </a:r>
          </a:p>
        </p:txBody>
      </p:sp>
      <p:sp>
        <p:nvSpPr>
          <p:cNvPr name="TextBox 20" id="20"/>
          <p:cNvSpPr txBox="true"/>
          <p:nvPr/>
        </p:nvSpPr>
        <p:spPr>
          <a:xfrm rot="0">
            <a:off x="5576340" y="6123921"/>
            <a:ext cx="8995326" cy="998220"/>
          </a:xfrm>
          <a:prstGeom prst="rect">
            <a:avLst/>
          </a:prstGeom>
        </p:spPr>
        <p:txBody>
          <a:bodyPr anchor="t" rtlCol="false" tIns="0" lIns="0" bIns="0" rIns="0">
            <a:spAutoFit/>
          </a:bodyPr>
          <a:lstStyle/>
          <a:p>
            <a:pPr algn="just">
              <a:lnSpc>
                <a:spcPts val="3779"/>
              </a:lnSpc>
            </a:pPr>
            <a:r>
              <a:rPr lang="en-US" sz="2699">
                <a:solidFill>
                  <a:srgbClr val="000000"/>
                </a:solidFill>
                <a:latin typeface="Jua"/>
                <a:ea typeface="Jua"/>
                <a:cs typeface="Jua"/>
                <a:sym typeface="Jua"/>
              </a:rPr>
              <a:t>Okulda vedalaşma </a:t>
            </a:r>
            <a:r>
              <a:rPr lang="en-US" sz="2699">
                <a:solidFill>
                  <a:srgbClr val="000000"/>
                </a:solidFill>
                <a:latin typeface="Jua"/>
                <a:ea typeface="Jua"/>
                <a:cs typeface="Jua"/>
                <a:sym typeface="Jua"/>
              </a:rPr>
              <a:t>sürecinin çok uzun veya çok kısa tutulması,</a:t>
            </a:r>
          </a:p>
        </p:txBody>
      </p:sp>
      <p:sp>
        <p:nvSpPr>
          <p:cNvPr name="TextBox 21" id="21"/>
          <p:cNvSpPr txBox="true"/>
          <p:nvPr/>
        </p:nvSpPr>
        <p:spPr>
          <a:xfrm rot="0">
            <a:off x="4704152" y="7307561"/>
            <a:ext cx="534000" cy="516890"/>
          </a:xfrm>
          <a:prstGeom prst="rect">
            <a:avLst/>
          </a:prstGeom>
        </p:spPr>
        <p:txBody>
          <a:bodyPr anchor="t" rtlCol="false" tIns="0" lIns="0" bIns="0" rIns="0">
            <a:spAutoFit/>
          </a:bodyPr>
          <a:lstStyle/>
          <a:p>
            <a:pPr algn="l">
              <a:lnSpc>
                <a:spcPts val="3639"/>
              </a:lnSpc>
            </a:pPr>
            <a:r>
              <a:rPr lang="en-US" sz="2799">
                <a:solidFill>
                  <a:srgbClr val="000000"/>
                </a:solidFill>
                <a:latin typeface="Jua"/>
                <a:ea typeface="Jua"/>
                <a:cs typeface="Jua"/>
                <a:sym typeface="Jua"/>
              </a:rPr>
              <a:t>04</a:t>
            </a:r>
          </a:p>
        </p:txBody>
      </p:sp>
      <p:sp>
        <p:nvSpPr>
          <p:cNvPr name="TextBox 22" id="22"/>
          <p:cNvSpPr txBox="true"/>
          <p:nvPr/>
        </p:nvSpPr>
        <p:spPr>
          <a:xfrm rot="0">
            <a:off x="5576340" y="7321531"/>
            <a:ext cx="8995326" cy="998220"/>
          </a:xfrm>
          <a:prstGeom prst="rect">
            <a:avLst/>
          </a:prstGeom>
        </p:spPr>
        <p:txBody>
          <a:bodyPr anchor="t" rtlCol="false" tIns="0" lIns="0" bIns="0" rIns="0">
            <a:spAutoFit/>
          </a:bodyPr>
          <a:lstStyle/>
          <a:p>
            <a:pPr algn="l">
              <a:lnSpc>
                <a:spcPts val="3779"/>
              </a:lnSpc>
            </a:pPr>
            <a:r>
              <a:rPr lang="en-US" sz="2699">
                <a:solidFill>
                  <a:srgbClr val="000000"/>
                </a:solidFill>
                <a:latin typeface="Jua"/>
                <a:ea typeface="Jua"/>
                <a:cs typeface="Jua"/>
                <a:sym typeface="Jua"/>
              </a:rPr>
              <a:t>Çocuğu </a:t>
            </a:r>
            <a:r>
              <a:rPr lang="en-US" sz="2699">
                <a:solidFill>
                  <a:srgbClr val="000000"/>
                </a:solidFill>
                <a:latin typeface="Jua"/>
                <a:ea typeface="Jua"/>
                <a:cs typeface="Jua"/>
                <a:sym typeface="Jua"/>
              </a:rPr>
              <a:t>okula bırakan aile üyesinin çocuktan bir türlü </a:t>
            </a:r>
            <a:r>
              <a:rPr lang="en-US" sz="2699">
                <a:solidFill>
                  <a:srgbClr val="000000"/>
                </a:solidFill>
                <a:latin typeface="Jua"/>
                <a:ea typeface="Jua"/>
                <a:cs typeface="Jua"/>
                <a:sym typeface="Jua"/>
              </a:rPr>
              <a:t>ayrılmak istememesi,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DAGO8_Qqpmo</dc:identifier>
  <dcterms:modified xsi:type="dcterms:W3CDTF">2011-08-01T06:04:30Z</dcterms:modified>
  <cp:revision>1</cp:revision>
  <dc:title>OKULA UYUM</dc:title>
</cp:coreProperties>
</file>