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Antic Bold" charset="1" panose="00000000000000000000"/>
      <p:regular r:id="rId28"/>
    </p:embeddedFont>
    <p:embeddedFont>
      <p:font typeface="Scripter" charset="1" panose="00000000000000000000"/>
      <p:regular r:id="rId29"/>
    </p:embeddedFont>
    <p:embeddedFont>
      <p:font typeface="Anton" charset="1" panose="00000500000000000000"/>
      <p:regular r:id="rId30"/>
    </p:embeddedFont>
    <p:embeddedFont>
      <p:font typeface="Libre Baskerville" charset="1" panose="02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7.png" Type="http://schemas.openxmlformats.org/officeDocument/2006/relationships/image"/><Relationship Id="rId8" Target="../media/image4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12.png" Type="http://schemas.openxmlformats.org/officeDocument/2006/relationships/image"/><Relationship Id="rId16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5.png" Type="http://schemas.openxmlformats.org/officeDocument/2006/relationships/image"/><Relationship Id="rId14" Target="../media/image26.svg" Type="http://schemas.openxmlformats.org/officeDocument/2006/relationships/image"/><Relationship Id="rId15" Target="../media/image27.png" Type="http://schemas.openxmlformats.org/officeDocument/2006/relationships/image"/><Relationship Id="rId16" Target="../media/image28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8.png" Type="http://schemas.openxmlformats.org/officeDocument/2006/relationships/image"/><Relationship Id="rId14" Target="../media/image9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04014">
            <a:off x="1119125" y="1172488"/>
            <a:ext cx="4862142" cy="4296366"/>
          </a:xfrm>
          <a:custGeom>
            <a:avLst/>
            <a:gdLst/>
            <a:ahLst/>
            <a:cxnLst/>
            <a:rect r="r" b="b" t="t" l="l"/>
            <a:pathLst>
              <a:path h="4296366" w="4862142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78254" y="1606924"/>
            <a:ext cx="11391754" cy="6503869"/>
            <a:chOff x="0" y="0"/>
            <a:chExt cx="15189006" cy="8671826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218251" y="434625"/>
              <a:ext cx="14578732" cy="7646464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408385" y="624759"/>
              <a:ext cx="14578732" cy="764646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408385" y="624759"/>
              <a:ext cx="14578732" cy="764646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08385" y="624759"/>
              <a:ext cx="14578732" cy="764646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true" flipV="false" rot="9259338">
            <a:off x="13682113" y="6245619"/>
            <a:ext cx="3477159" cy="4586181"/>
          </a:xfrm>
          <a:custGeom>
            <a:avLst/>
            <a:gdLst/>
            <a:ahLst/>
            <a:cxnLst/>
            <a:rect r="r" b="b" t="t" l="l"/>
            <a:pathLst>
              <a:path h="4586181" w="3477159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5169228" y="-301732"/>
            <a:ext cx="3533862" cy="3381444"/>
            <a:chOff x="0" y="0"/>
            <a:chExt cx="4711816" cy="4508593"/>
          </a:xfrm>
        </p:grpSpPr>
        <p:sp>
          <p:nvSpPr>
            <p:cNvPr name="Freeform 19" id="19"/>
            <p:cNvSpPr/>
            <p:nvPr/>
          </p:nvSpPr>
          <p:spPr>
            <a:xfrm flipH="false" flipV="false" rot="5002884">
              <a:off x="148194" y="62100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-5130068">
            <a:off x="-1522480" y="6898471"/>
            <a:ext cx="4504411" cy="4584642"/>
          </a:xfrm>
          <a:custGeom>
            <a:avLst/>
            <a:gdLst/>
            <a:ahLst/>
            <a:cxnLst/>
            <a:rect r="r" b="b" t="t" l="l"/>
            <a:pathLst>
              <a:path h="4584642" w="4504411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711263" y="8803822"/>
            <a:ext cx="1525737" cy="1318630"/>
          </a:xfrm>
          <a:custGeom>
            <a:avLst/>
            <a:gdLst/>
            <a:ahLst/>
            <a:cxnLst/>
            <a:rect r="r" b="b" t="t" l="l"/>
            <a:pathLst>
              <a:path h="1318630" w="1525737">
                <a:moveTo>
                  <a:pt x="0" y="0"/>
                </a:moveTo>
                <a:lnTo>
                  <a:pt x="1525736" y="0"/>
                </a:lnTo>
                <a:lnTo>
                  <a:pt x="1525736" y="1318630"/>
                </a:lnTo>
                <a:lnTo>
                  <a:pt x="0" y="13186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678688" y="3069428"/>
            <a:ext cx="11904711" cy="317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2025 YÜKSEKÖĞRETİM KURUMLARI SINAVI BİLGİLENDİRME SUNUMU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958034" y="8168822"/>
            <a:ext cx="7346019" cy="63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HATAY REHBERLİK VE ARAŞTIRMA MERKEZİ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31918" y="970673"/>
            <a:ext cx="15927382" cy="105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1"/>
              </a:lnSpc>
            </a:pPr>
            <a:r>
              <a:rPr lang="en-US" sz="58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ALAN YETERLİLİK VE DİL TESTİ (AYT/YDT) PUAN TÜRLERİ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1719589" y="2488374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6"/>
                </a:lnTo>
                <a:lnTo>
                  <a:pt x="0" y="7974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0875528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5" y="0"/>
                </a:lnTo>
                <a:lnTo>
                  <a:pt x="5565685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91070" y="4480995"/>
            <a:ext cx="5299156" cy="4409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58"/>
              </a:lnSpc>
            </a:pPr>
            <a:r>
              <a:rPr lang="en-US" sz="3541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 EŞİT AĞIRLIK</a:t>
            </a:r>
          </a:p>
          <a:p>
            <a:pPr algn="just">
              <a:lnSpc>
                <a:spcPts val="4958"/>
              </a:lnSpc>
            </a:pPr>
            <a:r>
              <a:rPr lang="en-US" sz="3541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 SAYISAL</a:t>
            </a:r>
          </a:p>
          <a:p>
            <a:pPr algn="just">
              <a:lnSpc>
                <a:spcPts val="4958"/>
              </a:lnSpc>
            </a:pPr>
            <a:r>
              <a:rPr lang="en-US" sz="3541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 SÖZEL </a:t>
            </a:r>
          </a:p>
          <a:p>
            <a:pPr algn="just">
              <a:lnSpc>
                <a:spcPts val="4958"/>
              </a:lnSpc>
            </a:pPr>
            <a:r>
              <a:rPr lang="en-US" sz="3541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 DİL </a:t>
            </a:r>
          </a:p>
          <a:p>
            <a:pPr algn="just">
              <a:lnSpc>
                <a:spcPts val="4958"/>
              </a:lnSpc>
            </a:pPr>
            <a:r>
              <a:rPr lang="en-US" sz="3541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OLMAK ÜZERE 4 E AYRILIR…</a:t>
            </a:r>
          </a:p>
          <a:p>
            <a:pPr algn="just">
              <a:lnSpc>
                <a:spcPts val="4958"/>
              </a:lnSpc>
            </a:pPr>
          </a:p>
          <a:p>
            <a:pPr algn="just">
              <a:lnSpc>
                <a:spcPts val="4958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976344" y="4313339"/>
            <a:ext cx="5820145" cy="4219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•LİSANS PROGRAMLARINI TERCİH EDERKEN KULLANILIR.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•AÇIKÖĞRETİM LİSANS PROGRAMLARINI TERCİH EDERKEN KULLANILIR.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345938" y="3124482"/>
            <a:ext cx="6961116" cy="7167173"/>
          </a:xfrm>
          <a:custGeom>
            <a:avLst/>
            <a:gdLst/>
            <a:ahLst/>
            <a:cxnLst/>
            <a:rect r="r" b="b" t="t" l="l"/>
            <a:pathLst>
              <a:path h="7167173" w="6961116">
                <a:moveTo>
                  <a:pt x="0" y="0"/>
                </a:moveTo>
                <a:lnTo>
                  <a:pt x="6961117" y="0"/>
                </a:lnTo>
                <a:lnTo>
                  <a:pt x="6961117" y="7167172"/>
                </a:lnTo>
                <a:lnTo>
                  <a:pt x="0" y="71671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52682" y="3124482"/>
            <a:ext cx="6877202" cy="7080775"/>
          </a:xfrm>
          <a:custGeom>
            <a:avLst/>
            <a:gdLst/>
            <a:ahLst/>
            <a:cxnLst/>
            <a:rect r="r" b="b" t="t" l="l"/>
            <a:pathLst>
              <a:path h="7080775" w="6877202">
                <a:moveTo>
                  <a:pt x="0" y="0"/>
                </a:moveTo>
                <a:lnTo>
                  <a:pt x="6877203" y="0"/>
                </a:lnTo>
                <a:lnTo>
                  <a:pt x="6877203" y="7080775"/>
                </a:lnTo>
                <a:lnTo>
                  <a:pt x="0" y="708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01680" y="941172"/>
            <a:ext cx="15857620" cy="111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0"/>
              </a:lnSpc>
            </a:pPr>
            <a:r>
              <a:rPr lang="en-US" sz="6164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HANGİ PUAN TÜRÜ İÇİN HANGİ TESTLERİ ÇÖZMELİYİM ?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423795" y="6442493"/>
            <a:ext cx="1534976" cy="743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sayısal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66493" y="6461543"/>
            <a:ext cx="2920008" cy="651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eşit ağırlık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31280" y="3584311"/>
            <a:ext cx="2920008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tyt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66493" y="3584311"/>
            <a:ext cx="2920008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tyt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22251" y="8195700"/>
            <a:ext cx="764791" cy="601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mat.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00749" y="8146207"/>
            <a:ext cx="2920008" cy="601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mat.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84936" y="8205225"/>
            <a:ext cx="1037146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fel bil.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86500" y="8287813"/>
            <a:ext cx="2920008" cy="509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edb.-sosyal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71824" y="3119518"/>
            <a:ext cx="6654861" cy="6851851"/>
          </a:xfrm>
          <a:custGeom>
            <a:avLst/>
            <a:gdLst/>
            <a:ahLst/>
            <a:cxnLst/>
            <a:rect r="r" b="b" t="t" l="l"/>
            <a:pathLst>
              <a:path h="6851851" w="6654861">
                <a:moveTo>
                  <a:pt x="0" y="0"/>
                </a:moveTo>
                <a:lnTo>
                  <a:pt x="6654861" y="0"/>
                </a:lnTo>
                <a:lnTo>
                  <a:pt x="6654861" y="6851852"/>
                </a:lnTo>
                <a:lnTo>
                  <a:pt x="0" y="6851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60360" y="3300871"/>
            <a:ext cx="6499449" cy="6691839"/>
          </a:xfrm>
          <a:custGeom>
            <a:avLst/>
            <a:gdLst/>
            <a:ahLst/>
            <a:cxnLst/>
            <a:rect r="r" b="b" t="t" l="l"/>
            <a:pathLst>
              <a:path h="6691839" w="6499449">
                <a:moveTo>
                  <a:pt x="0" y="0"/>
                </a:moveTo>
                <a:lnTo>
                  <a:pt x="6499448" y="0"/>
                </a:lnTo>
                <a:lnTo>
                  <a:pt x="6499448" y="6691839"/>
                </a:lnTo>
                <a:lnTo>
                  <a:pt x="0" y="6691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62353" y="954371"/>
            <a:ext cx="16124144" cy="1084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2"/>
              </a:lnSpc>
            </a:pPr>
            <a:r>
              <a:rPr lang="en-US" sz="6015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HANGİ PUAN TÜRÜ İÇİN HANGİ TESTLERİ ÇÖZMELİYİM ?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39250" y="6178832"/>
            <a:ext cx="2920008" cy="802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sözel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56397" y="3723748"/>
            <a:ext cx="2920008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tyt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39250" y="3611208"/>
            <a:ext cx="2920008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tyt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2965" y="7943424"/>
            <a:ext cx="2920008" cy="509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edb.-sosyal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00687" y="8035061"/>
            <a:ext cx="1365498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sosyal 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43524" y="6551540"/>
            <a:ext cx="1745754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yabancı dil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44254" y="7910329"/>
            <a:ext cx="2920008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ydt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923923"/>
            <a:ext cx="16230600" cy="26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SINAV SÜRELERİ VE TOPLAM SORU SAYILARI</a:t>
            </a:r>
          </a:p>
          <a:p>
            <a:pPr algn="ctr">
              <a:lnSpc>
                <a:spcPts val="105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01320" y="3086100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54347" y="4173538"/>
            <a:ext cx="3614886" cy="247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TYT OTURUMU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120 SORU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165 DAKİKA</a:t>
            </a:r>
          </a:p>
          <a:p>
            <a:pPr algn="ctr">
              <a:lnSpc>
                <a:spcPts val="490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607656" y="3086100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984831" y="4173538"/>
            <a:ext cx="3113562" cy="247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YDT OTURUMU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80 SORU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120 DAKİKA</a:t>
            </a:r>
          </a:p>
          <a:p>
            <a:pPr algn="ctr">
              <a:lnSpc>
                <a:spcPts val="490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146787" y="3086100"/>
            <a:ext cx="3867912" cy="3870325"/>
          </a:xfrm>
          <a:custGeom>
            <a:avLst/>
            <a:gdLst/>
            <a:ahLst/>
            <a:cxnLst/>
            <a:rect r="r" b="b" t="t" l="l"/>
            <a:pathLst>
              <a:path h="3870325" w="3867912">
                <a:moveTo>
                  <a:pt x="0" y="0"/>
                </a:moveTo>
                <a:lnTo>
                  <a:pt x="3867912" y="0"/>
                </a:lnTo>
                <a:lnTo>
                  <a:pt x="3867912" y="3870325"/>
                </a:lnTo>
                <a:lnTo>
                  <a:pt x="0" y="387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158" r="0" b="-315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620050" y="4173538"/>
            <a:ext cx="3047900" cy="247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AYT OTURUMU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160 SORU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180 DAKİKA</a:t>
            </a:r>
          </a:p>
          <a:p>
            <a:pPr algn="ctr">
              <a:lnSpc>
                <a:spcPts val="4900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-360171" y="9258300"/>
            <a:ext cx="19459526" cy="1231556"/>
            <a:chOff x="0" y="0"/>
            <a:chExt cx="13180282" cy="83415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180282" cy="834155"/>
            </a:xfrm>
            <a:custGeom>
              <a:avLst/>
              <a:gdLst/>
              <a:ahLst/>
              <a:cxnLst/>
              <a:rect r="r" b="b" t="t" l="l"/>
              <a:pathLst>
                <a:path h="834155" w="13180282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01320" y="7788275"/>
            <a:ext cx="14874248" cy="159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AYT OTURUMLARINDA HER PUAN TÜRÜ İÇİN ADAYIN ÇÖZMESİ GEREKEN SORU SAYISI 80 OLUP, TOPLAM SORU SAYISI VE SINAV SÜREVİ VERİLMİŞTİR.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35901" y="2069157"/>
            <a:ext cx="6598795" cy="7019994"/>
          </a:xfrm>
          <a:custGeom>
            <a:avLst/>
            <a:gdLst/>
            <a:ahLst/>
            <a:cxnLst/>
            <a:rect r="r" b="b" t="t" l="l"/>
            <a:pathLst>
              <a:path h="7019994" w="6598795">
                <a:moveTo>
                  <a:pt x="0" y="0"/>
                </a:moveTo>
                <a:lnTo>
                  <a:pt x="6598795" y="0"/>
                </a:lnTo>
                <a:lnTo>
                  <a:pt x="6598795" y="7019994"/>
                </a:lnTo>
                <a:lnTo>
                  <a:pt x="0" y="7019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0995">
            <a:off x="11295458" y="2739379"/>
            <a:ext cx="5433312" cy="6239210"/>
          </a:xfrm>
          <a:custGeom>
            <a:avLst/>
            <a:gdLst/>
            <a:ahLst/>
            <a:cxnLst/>
            <a:rect r="r" b="b" t="t" l="l"/>
            <a:pathLst>
              <a:path h="6239210" w="5433312">
                <a:moveTo>
                  <a:pt x="0" y="0"/>
                </a:moveTo>
                <a:lnTo>
                  <a:pt x="5433312" y="0"/>
                </a:lnTo>
                <a:lnTo>
                  <a:pt x="5433312" y="6239210"/>
                </a:lnTo>
                <a:lnTo>
                  <a:pt x="0" y="62392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25795" y="3696693"/>
            <a:ext cx="5017856" cy="4873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7"/>
              </a:lnSpc>
            </a:pPr>
            <a:r>
              <a:rPr lang="en-US" sz="394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TYT, AYT VE YDT’DE ARTIK BARAJ PUAN UYGULAMASI YOKTUR.</a:t>
            </a:r>
          </a:p>
          <a:p>
            <a:pPr algn="ctr">
              <a:lnSpc>
                <a:spcPts val="5517"/>
              </a:lnSpc>
            </a:pPr>
          </a:p>
          <a:p>
            <a:pPr algn="ctr">
              <a:lnSpc>
                <a:spcPts val="5517"/>
              </a:lnSpc>
            </a:pPr>
            <a:r>
              <a:rPr lang="en-US" sz="394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PUANI HESAPLANAN TÜM ADAYLAR TERCİH YAPABİLİR.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736599">
            <a:off x="15624466" y="7201315"/>
            <a:ext cx="4041976" cy="4113970"/>
          </a:xfrm>
          <a:custGeom>
            <a:avLst/>
            <a:gdLst/>
            <a:ahLst/>
            <a:cxnLst/>
            <a:rect r="r" b="b" t="t" l="l"/>
            <a:pathLst>
              <a:path h="4113970" w="4041976">
                <a:moveTo>
                  <a:pt x="4041976" y="0"/>
                </a:moveTo>
                <a:lnTo>
                  <a:pt x="0" y="0"/>
                </a:lnTo>
                <a:lnTo>
                  <a:pt x="0" y="4113970"/>
                </a:lnTo>
                <a:lnTo>
                  <a:pt x="4041976" y="4113970"/>
                </a:lnTo>
                <a:lnTo>
                  <a:pt x="40419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94568" y="3086100"/>
            <a:ext cx="5788082" cy="4114800"/>
          </a:xfrm>
          <a:custGeom>
            <a:avLst/>
            <a:gdLst/>
            <a:ahLst/>
            <a:cxnLst/>
            <a:rect r="r" b="b" t="t" l="l"/>
            <a:pathLst>
              <a:path h="4114800" w="5788082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68775" y="4039232"/>
            <a:ext cx="6749899" cy="4747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2985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OBP hesaplaması öğrencinin lise diploma puanına göre yapılmaktadır. </a:t>
            </a:r>
          </a:p>
          <a:p>
            <a:pPr algn="ctr">
              <a:lnSpc>
                <a:spcPts val="4180"/>
              </a:lnSpc>
            </a:pPr>
          </a:p>
          <a:p>
            <a:pPr algn="ctr">
              <a:lnSpc>
                <a:spcPts val="4180"/>
              </a:lnSpc>
            </a:pPr>
            <a:r>
              <a:rPr lang="en-US" sz="2985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OBP hesaplamasının kısa yolu öğrencinin diploma notu ile 0,6 nın çarpılmasıdır. Elde edilen sonuç eklenecek puanı verir.</a:t>
            </a:r>
          </a:p>
          <a:p>
            <a:pPr algn="ctr">
              <a:lnSpc>
                <a:spcPts val="4180"/>
              </a:lnSpc>
            </a:pPr>
          </a:p>
          <a:p>
            <a:pPr algn="ctr">
              <a:lnSpc>
                <a:spcPts val="4180"/>
              </a:lnSpc>
            </a:pPr>
            <a:r>
              <a:rPr lang="en-US" sz="2985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Örneğin; diploma notu 90 olan öğrenciye 90   0,6 = 54 OBP eklenecek demektir.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380590" y="8326147"/>
            <a:ext cx="460672" cy="460672"/>
          </a:xfrm>
          <a:custGeom>
            <a:avLst/>
            <a:gdLst/>
            <a:ahLst/>
            <a:cxnLst/>
            <a:rect r="r" b="b" t="t" l="l"/>
            <a:pathLst>
              <a:path h="460672" w="460672">
                <a:moveTo>
                  <a:pt x="0" y="0"/>
                </a:moveTo>
                <a:lnTo>
                  <a:pt x="460672" y="0"/>
                </a:lnTo>
                <a:lnTo>
                  <a:pt x="460672" y="460672"/>
                </a:lnTo>
                <a:lnTo>
                  <a:pt x="0" y="4606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95309" y="1003571"/>
            <a:ext cx="16100732" cy="1210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3"/>
              </a:lnSpc>
            </a:pPr>
            <a:r>
              <a:rPr lang="en-US" sz="665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okul başarı puanı (obp) hesaplaması?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466507" y="2814057"/>
            <a:ext cx="11821493" cy="8106200"/>
            <a:chOff x="0" y="0"/>
            <a:chExt cx="15761991" cy="10808267"/>
          </a:xfrm>
        </p:grpSpPr>
        <p:grpSp>
          <p:nvGrpSpPr>
            <p:cNvPr name="Group 7" id="7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true" flipV="false" rot="8248605">
              <a:off x="11501659" y="5999381"/>
              <a:ext cx="3241690" cy="4275610"/>
            </a:xfrm>
            <a:custGeom>
              <a:avLst/>
              <a:gdLst/>
              <a:ahLst/>
              <a:cxnLst/>
              <a:rect r="r" b="b" t="t" l="l"/>
              <a:pathLst>
                <a:path h="4275610" w="3241690">
                  <a:moveTo>
                    <a:pt x="3241690" y="0"/>
                  </a:moveTo>
                  <a:lnTo>
                    <a:pt x="0" y="0"/>
                  </a:lnTo>
                  <a:lnTo>
                    <a:pt x="0" y="4275610"/>
                  </a:lnTo>
                  <a:lnTo>
                    <a:pt x="3241690" y="4275610"/>
                  </a:lnTo>
                  <a:lnTo>
                    <a:pt x="324169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821874" y="1676248"/>
              <a:ext cx="13503447" cy="61315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626117" indent="-313059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Meslek Lisesi ve İmam Hatip Lisesi mezunlarına verilen puandır.</a:t>
              </a:r>
            </a:p>
            <a:p>
              <a:pPr algn="just" marL="626117" indent="-313059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Meslek Lisesi ve İmam Hatip Lisesi mezunları kendi alanlarındaki ön lisans programlarını tercih ederken ek puan alırlar.</a:t>
              </a:r>
            </a:p>
            <a:p>
              <a:pPr algn="just" marL="626117" indent="-313059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15 puan ile 30 puan arasında ek puan verilmektedir.</a:t>
              </a:r>
            </a:p>
            <a:p>
              <a:pPr algn="just" marL="626117" indent="-313059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‘’DİPLOMA NOTU     0,3'’ eklenecek ek puanı verilmektedir.</a:t>
              </a:r>
            </a:p>
            <a:p>
              <a:pPr algn="just" marL="626117" indent="-313059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Ek puan alınacak alanlar YKS başvuru klavuzunda Tablo 3A ve 3C den bakılabilir.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028700" y="2814057"/>
            <a:ext cx="4905573" cy="5218695"/>
          </a:xfrm>
          <a:custGeom>
            <a:avLst/>
            <a:gdLst/>
            <a:ahLst/>
            <a:cxnLst/>
            <a:rect r="r" b="b" t="t" l="l"/>
            <a:pathLst>
              <a:path h="5218695" w="4905573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577093" y="7186457"/>
            <a:ext cx="460672" cy="460672"/>
          </a:xfrm>
          <a:custGeom>
            <a:avLst/>
            <a:gdLst/>
            <a:ahLst/>
            <a:cxnLst/>
            <a:rect r="r" b="b" t="t" l="l"/>
            <a:pathLst>
              <a:path h="460672" w="460672">
                <a:moveTo>
                  <a:pt x="0" y="0"/>
                </a:moveTo>
                <a:lnTo>
                  <a:pt x="460672" y="0"/>
                </a:lnTo>
                <a:lnTo>
                  <a:pt x="460672" y="460673"/>
                </a:lnTo>
                <a:lnTo>
                  <a:pt x="0" y="460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733425"/>
            <a:ext cx="16230600" cy="1812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ham puan ve ek puan nedir?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84928" y="5162417"/>
            <a:ext cx="3993117" cy="185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Yapılan netler ile elde edilen puandır.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OBP ekli değildir.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25932" y="3682987"/>
            <a:ext cx="3993117" cy="743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HAM PUAN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094262" y="3510576"/>
            <a:ext cx="3993117" cy="743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EK PUAN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52475"/>
            <a:ext cx="16230600" cy="1647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yerleştirme puanı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285058" y="3155411"/>
            <a:ext cx="11360396" cy="6485966"/>
            <a:chOff x="0" y="0"/>
            <a:chExt cx="15147194" cy="8647954"/>
          </a:xfrm>
        </p:grpSpPr>
        <p:grpSp>
          <p:nvGrpSpPr>
            <p:cNvPr name="Group 8" id="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1028700" y="2814057"/>
            <a:ext cx="4905573" cy="5218695"/>
          </a:xfrm>
          <a:custGeom>
            <a:avLst/>
            <a:gdLst/>
            <a:ahLst/>
            <a:cxnLst/>
            <a:rect r="r" b="b" t="t" l="l"/>
            <a:pathLst>
              <a:path h="5218695" w="4905573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222926" y="4091436"/>
            <a:ext cx="4517120" cy="3157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3547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NOT:</a:t>
            </a:r>
          </a:p>
          <a:p>
            <a:pPr algn="ctr">
              <a:lnSpc>
                <a:spcPts val="4966"/>
              </a:lnSpc>
            </a:pPr>
            <a:r>
              <a:rPr lang="en-US" sz="3547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YKS’de TYT sonucunun %40'ı, AYT sonucunun %60'ı alınarak puan türleri oluşturulur.</a:t>
            </a:r>
          </a:p>
        </p:txBody>
      </p:sp>
      <p:sp>
        <p:nvSpPr>
          <p:cNvPr name="Freeform 22" id="22"/>
          <p:cNvSpPr/>
          <p:nvPr/>
        </p:nvSpPr>
        <p:spPr>
          <a:xfrm flipH="true" flipV="false" rot="8248605">
            <a:off x="14911302" y="7654946"/>
            <a:ext cx="2431267" cy="3206707"/>
          </a:xfrm>
          <a:custGeom>
            <a:avLst/>
            <a:gdLst/>
            <a:ahLst/>
            <a:cxnLst/>
            <a:rect r="r" b="b" t="t" l="l"/>
            <a:pathLst>
              <a:path h="3206707" w="243126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012761" y="4129536"/>
            <a:ext cx="10127585" cy="479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6" indent="-323853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Yerleştirme puanı ham puanın üstüne okul puanının eklenmiş halidir.Sınav sonucunda Y-TYT, Y-EA, Y-SAY, Y-SÖZ ve Y-DİL diye yazar.</a:t>
            </a:r>
          </a:p>
          <a:p>
            <a:pPr algn="l">
              <a:lnSpc>
                <a:spcPts val="4200"/>
              </a:lnSpc>
            </a:pPr>
          </a:p>
          <a:p>
            <a:pPr algn="l" marL="647706" indent="-323853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Adayın tercih yapacağı puandır. Yerleştirme puanı oluşmayan adayların tercih hakları olmayacaktır.</a:t>
            </a:r>
          </a:p>
          <a:p>
            <a:pPr algn="l">
              <a:lnSpc>
                <a:spcPts val="4200"/>
              </a:lnSpc>
            </a:pPr>
          </a:p>
          <a:p>
            <a:pPr algn="l" marL="647706" indent="-323853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0,5 Net yapma kuralını geçemeyen adayların Yerleştirme Puanları oluşmayacaktır.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3714452"/>
            <a:ext cx="8961717" cy="5116494"/>
            <a:chOff x="0" y="0"/>
            <a:chExt cx="11948956" cy="6821992"/>
          </a:xfrm>
        </p:grpSpPr>
        <p:grpSp>
          <p:nvGrpSpPr>
            <p:cNvPr name="Group 7" id="7"/>
            <p:cNvGrpSpPr/>
            <p:nvPr/>
          </p:nvGrpSpPr>
          <p:grpSpPr>
            <a:xfrm rot="-208414">
              <a:off x="171694" y="341913"/>
              <a:ext cx="11468863" cy="6015356"/>
              <a:chOff x="0" y="0"/>
              <a:chExt cx="3077638" cy="161420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191834">
              <a:off x="321270" y="491489"/>
              <a:ext cx="11468863" cy="6015356"/>
              <a:chOff x="0" y="0"/>
              <a:chExt cx="3077638" cy="161420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-66823">
              <a:off x="321270" y="491489"/>
              <a:ext cx="11468863" cy="6015356"/>
              <a:chOff x="0" y="0"/>
              <a:chExt cx="3077638" cy="161420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21270" y="491489"/>
              <a:ext cx="11468863" cy="6015356"/>
              <a:chOff x="0" y="0"/>
              <a:chExt cx="3077638" cy="161420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true" flipV="false" rot="8248605">
            <a:off x="15343644" y="8414802"/>
            <a:ext cx="2240362" cy="2954915"/>
          </a:xfrm>
          <a:custGeom>
            <a:avLst/>
            <a:gdLst/>
            <a:ahLst/>
            <a:cxnLst/>
            <a:rect r="r" b="b" t="t" l="l"/>
            <a:pathLst>
              <a:path h="2954915" w="2240362">
                <a:moveTo>
                  <a:pt x="2240363" y="0"/>
                </a:moveTo>
                <a:lnTo>
                  <a:pt x="0" y="0"/>
                </a:lnTo>
                <a:lnTo>
                  <a:pt x="0" y="2954914"/>
                </a:lnTo>
                <a:lnTo>
                  <a:pt x="2240363" y="2954914"/>
                </a:lnTo>
                <a:lnTo>
                  <a:pt x="22403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752475"/>
            <a:ext cx="16230600" cy="324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0,5 NET KURALI</a:t>
            </a:r>
          </a:p>
          <a:p>
            <a:pPr algn="ctr">
              <a:lnSpc>
                <a:spcPts val="12600"/>
              </a:lnSpc>
            </a:pPr>
          </a:p>
        </p:txBody>
      </p:sp>
      <p:grpSp>
        <p:nvGrpSpPr>
          <p:cNvPr name="Group 21" id="21"/>
          <p:cNvGrpSpPr/>
          <p:nvPr/>
        </p:nvGrpSpPr>
        <p:grpSpPr>
          <a:xfrm rot="0">
            <a:off x="116038" y="3714452"/>
            <a:ext cx="8725869" cy="4981841"/>
            <a:chOff x="0" y="0"/>
            <a:chExt cx="11634492" cy="6642455"/>
          </a:xfrm>
        </p:grpSpPr>
        <p:grpSp>
          <p:nvGrpSpPr>
            <p:cNvPr name="Group 22" id="22"/>
            <p:cNvGrpSpPr/>
            <p:nvPr/>
          </p:nvGrpSpPr>
          <p:grpSpPr>
            <a:xfrm rot="-208414">
              <a:off x="167176" y="332915"/>
              <a:ext cx="11167034" cy="5857047"/>
              <a:chOff x="0" y="0"/>
              <a:chExt cx="3077638" cy="161420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191834">
              <a:off x="312815" y="478554"/>
              <a:ext cx="11167034" cy="5857047"/>
              <a:chOff x="0" y="0"/>
              <a:chExt cx="3077638" cy="1614204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-66823">
              <a:off x="312815" y="478554"/>
              <a:ext cx="11167034" cy="5857047"/>
              <a:chOff x="0" y="0"/>
              <a:chExt cx="3077638" cy="161420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312815" y="478554"/>
              <a:ext cx="11167034" cy="5857047"/>
              <a:chOff x="0" y="0"/>
              <a:chExt cx="3077638" cy="1614204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34" id="34"/>
          <p:cNvSpPr txBox="true"/>
          <p:nvPr/>
        </p:nvSpPr>
        <p:spPr>
          <a:xfrm rot="0">
            <a:off x="11625640" y="2902507"/>
            <a:ext cx="4383918" cy="66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AYT/YDT 0,5 net kuralı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42546" y="4201738"/>
            <a:ext cx="7889825" cy="477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</a:t>
            </a: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TYT PUAN TÜRÜNDE ADAYLARIN PUANLARININ HESAPLANABİLMESİ İÇİN TÜRKÇE DERSİ VEYA MATEMATİK DERSİNİN HERHANGİ BİRİNDEN 0,5 NET(HAM PUAN) YAPMALARI GEREKMEKTEDİR.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</a:t>
            </a: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EĞER ADAYLAR 0,5 NET YAPMAZLARSA TYT PUANLARI HESAPLANMAYACAKTIR. TYT TESTİNDE 0,5 NET KURALINA TAKILAN ADAYLAR AYT KISMINDA FULL YAPMIŞ OLSALAR DAHİ AYT PUANLARI HESAPLANMAYACAKTIR.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  <p:sp>
        <p:nvSpPr>
          <p:cNvPr name="TextBox 36" id="36"/>
          <p:cNvSpPr txBox="true"/>
          <p:nvPr/>
        </p:nvSpPr>
        <p:spPr>
          <a:xfrm rot="0">
            <a:off x="9716063" y="4302465"/>
            <a:ext cx="8203072" cy="477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</a:t>
            </a: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AYT PUAN TÜRÜNDE ADAYLARIN PUANLARININ HESAPLANABİLMESİ İÇİN, PUAN GETİREN TESTLERİN HERHANGİ BİRİNDEN 0,5 NET YAPMIŞ OLMALARI GEREKMEKTEDİR. 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</a:t>
            </a: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ÖRNEĞİN; SÖZEL PUAN TÜRÜNÜN HESAPLANABİLMESİ İÇİN T.D.EDEBİYATI -SOSYAL-1 TESTİNDEN VEYA SOSYAL-2 TESTİNİN HERHANGİ BİRİNDEN 0,5 NET YAPMIŞ OLMASI GEREKMETEDİR. YDT İÇİN DE DİL TESTİNDEN 0,5 NET YAPMASI GEREKMETKEDİR. AKSİ TAKDİRDE ADAYIN AYT PUANI HESAPLANMAYACAKTIR…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</a:p>
        </p:txBody>
      </p:sp>
      <p:sp>
        <p:nvSpPr>
          <p:cNvPr name="TextBox 37" id="37"/>
          <p:cNvSpPr txBox="true"/>
          <p:nvPr/>
        </p:nvSpPr>
        <p:spPr>
          <a:xfrm rot="0">
            <a:off x="2443495" y="2902506"/>
            <a:ext cx="4070954" cy="668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TYT 0,5 net kuralı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7122" y="1028700"/>
            <a:ext cx="16442178" cy="8591038"/>
          </a:xfrm>
          <a:custGeom>
            <a:avLst/>
            <a:gdLst/>
            <a:ahLst/>
            <a:cxnLst/>
            <a:rect r="r" b="b" t="t" l="l"/>
            <a:pathLst>
              <a:path h="8591038" w="16442178">
                <a:moveTo>
                  <a:pt x="0" y="0"/>
                </a:moveTo>
                <a:lnTo>
                  <a:pt x="16442178" y="0"/>
                </a:lnTo>
                <a:lnTo>
                  <a:pt x="16442178" y="8591038"/>
                </a:lnTo>
                <a:lnTo>
                  <a:pt x="0" y="8591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33358" y="743667"/>
            <a:ext cx="2230236" cy="666283"/>
          </a:xfrm>
          <a:custGeom>
            <a:avLst/>
            <a:gdLst/>
            <a:ahLst/>
            <a:cxnLst/>
            <a:rect r="r" b="b" t="t" l="l"/>
            <a:pathLst>
              <a:path h="666283" w="2230236">
                <a:moveTo>
                  <a:pt x="0" y="0"/>
                </a:moveTo>
                <a:lnTo>
                  <a:pt x="2230236" y="0"/>
                </a:lnTo>
                <a:lnTo>
                  <a:pt x="2230236" y="666283"/>
                </a:lnTo>
                <a:lnTo>
                  <a:pt x="0" y="666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47516" y="832202"/>
            <a:ext cx="2215404" cy="661852"/>
          </a:xfrm>
          <a:custGeom>
            <a:avLst/>
            <a:gdLst/>
            <a:ahLst/>
            <a:cxnLst/>
            <a:rect r="r" b="b" t="t" l="l"/>
            <a:pathLst>
              <a:path h="661852" w="2215404">
                <a:moveTo>
                  <a:pt x="0" y="0"/>
                </a:moveTo>
                <a:lnTo>
                  <a:pt x="2215404" y="0"/>
                </a:lnTo>
                <a:lnTo>
                  <a:pt x="2215404" y="661852"/>
                </a:lnTo>
                <a:lnTo>
                  <a:pt x="0" y="661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256593" y="809794"/>
            <a:ext cx="783766" cy="555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88275" y="990600"/>
            <a:ext cx="1933886" cy="388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5"/>
              </a:lnSpc>
              <a:spcBef>
                <a:spcPct val="0"/>
              </a:spcBef>
            </a:pPr>
            <a:r>
              <a:rPr lang="en-US" sz="233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MİMARLIK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57505" y="4360091"/>
            <a:ext cx="6336893" cy="4124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0"/>
              </a:lnSpc>
            </a:pPr>
            <a:r>
              <a:rPr lang="en-US" sz="4336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2024-2025 Eğitim Öğretim yılında uygulanacak olan üniversiteye geçiş işlemleri için gerekli ve 3 oturumdan oluşan sınavdır.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33425"/>
            <a:ext cx="16230600" cy="181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YKS NEDİR?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430053" y="3147916"/>
            <a:ext cx="4560484" cy="4369470"/>
            <a:chOff x="0" y="0"/>
            <a:chExt cx="6080645" cy="58259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39369" cy="5825960"/>
            </a:xfrm>
            <a:custGeom>
              <a:avLst/>
              <a:gdLst/>
              <a:ahLst/>
              <a:cxnLst/>
              <a:rect r="r" b="b" t="t" l="l"/>
              <a:pathLst>
                <a:path h="5825960" w="5739369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41276" y="0"/>
              <a:ext cx="5739369" cy="5825960"/>
            </a:xfrm>
            <a:custGeom>
              <a:avLst/>
              <a:gdLst/>
              <a:ahLst/>
              <a:cxnLst/>
              <a:rect r="r" b="b" t="t" l="l"/>
              <a:pathLst>
                <a:path h="5825960" w="5739369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923923"/>
            <a:ext cx="16230600" cy="13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YKS 2025 TARİHLERİ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99741" y="4001358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61205" y="4001358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44279" y="4001358"/>
            <a:ext cx="3867912" cy="3870325"/>
          </a:xfrm>
          <a:custGeom>
            <a:avLst/>
            <a:gdLst/>
            <a:ahLst/>
            <a:cxnLst/>
            <a:rect r="r" b="b" t="t" l="l"/>
            <a:pathLst>
              <a:path h="3870325" w="3867912">
                <a:moveTo>
                  <a:pt x="0" y="0"/>
                </a:moveTo>
                <a:lnTo>
                  <a:pt x="3867912" y="0"/>
                </a:lnTo>
                <a:lnTo>
                  <a:pt x="3867912" y="3870325"/>
                </a:lnTo>
                <a:lnTo>
                  <a:pt x="0" y="387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158" r="0" b="-3158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0171" y="9258300"/>
            <a:ext cx="19459526" cy="1231556"/>
            <a:chOff x="0" y="0"/>
            <a:chExt cx="13180282" cy="8341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80282" cy="834155"/>
            </a:xfrm>
            <a:custGeom>
              <a:avLst/>
              <a:gdLst/>
              <a:ahLst/>
              <a:cxnLst/>
              <a:rect r="r" b="b" t="t" l="l"/>
              <a:pathLst>
                <a:path h="834155" w="13180282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010337" y="5374583"/>
            <a:ext cx="3335796" cy="1057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GEÇ BAŞVURU TARİHLERİ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11-13.03.2025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78515" y="5585259"/>
            <a:ext cx="2433292" cy="1057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SONUÇ TARİHİ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22.07.2025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01391" y="5336483"/>
            <a:ext cx="3074536" cy="2123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BAŞVURU TARİHLERİ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06.02.2025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03.03.2025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923923"/>
            <a:ext cx="16230600" cy="13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YKS 2025 TARİHLERİ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99741" y="4001358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61205" y="4001358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44279" y="4001358"/>
            <a:ext cx="3867912" cy="3870325"/>
          </a:xfrm>
          <a:custGeom>
            <a:avLst/>
            <a:gdLst/>
            <a:ahLst/>
            <a:cxnLst/>
            <a:rect r="r" b="b" t="t" l="l"/>
            <a:pathLst>
              <a:path h="3870325" w="3867912">
                <a:moveTo>
                  <a:pt x="0" y="0"/>
                </a:moveTo>
                <a:lnTo>
                  <a:pt x="3867912" y="0"/>
                </a:lnTo>
                <a:lnTo>
                  <a:pt x="3867912" y="3870325"/>
                </a:lnTo>
                <a:lnTo>
                  <a:pt x="0" y="387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158" r="0" b="-3158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0171" y="9258300"/>
            <a:ext cx="19459526" cy="1231556"/>
            <a:chOff x="0" y="0"/>
            <a:chExt cx="13180282" cy="8341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80282" cy="834155"/>
            </a:xfrm>
            <a:custGeom>
              <a:avLst/>
              <a:gdLst/>
              <a:ahLst/>
              <a:cxnLst/>
              <a:rect r="r" b="b" t="t" l="l"/>
              <a:pathLst>
                <a:path h="834155" w="13180282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670597" y="5230139"/>
            <a:ext cx="2295939" cy="2123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AYT  TARİHİ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22.05.2025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(ÖĞLEDEN ÖNCE)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59267" y="5230139"/>
            <a:ext cx="2671786" cy="2123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YDT TARİHİ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22.05.2025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(ÖĞLEDEN SONRA)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96429" y="5230139"/>
            <a:ext cx="3074536" cy="1590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TYT TARİHİ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21.06.2025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04014">
            <a:off x="2422895" y="1462558"/>
            <a:ext cx="4862142" cy="4296366"/>
          </a:xfrm>
          <a:custGeom>
            <a:avLst/>
            <a:gdLst/>
            <a:ahLst/>
            <a:cxnLst/>
            <a:rect r="r" b="b" t="t" l="l"/>
            <a:pathLst>
              <a:path h="4296366" w="4862142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56216" y="1937512"/>
            <a:ext cx="8921175" cy="5093347"/>
            <a:chOff x="0" y="0"/>
            <a:chExt cx="11894900" cy="6791129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170918" y="340366"/>
              <a:ext cx="11416979" cy="5988142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319817" y="489265"/>
              <a:ext cx="11416979" cy="5988142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319817" y="489265"/>
              <a:ext cx="11416979" cy="5988142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319817" y="489265"/>
              <a:ext cx="11416979" cy="5988142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true" flipV="false" rot="8444248">
            <a:off x="15222039" y="7315742"/>
            <a:ext cx="2459505" cy="3243951"/>
          </a:xfrm>
          <a:custGeom>
            <a:avLst/>
            <a:gdLst/>
            <a:ahLst/>
            <a:cxnLst/>
            <a:rect r="r" b="b" t="t" l="l"/>
            <a:pathLst>
              <a:path h="3243951" w="2459505">
                <a:moveTo>
                  <a:pt x="2459505" y="0"/>
                </a:moveTo>
                <a:lnTo>
                  <a:pt x="0" y="0"/>
                </a:lnTo>
                <a:lnTo>
                  <a:pt x="0" y="3243952"/>
                </a:lnTo>
                <a:lnTo>
                  <a:pt x="2459505" y="3243952"/>
                </a:lnTo>
                <a:lnTo>
                  <a:pt x="24595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5169228" y="-301732"/>
            <a:ext cx="3533862" cy="3381444"/>
            <a:chOff x="0" y="0"/>
            <a:chExt cx="4711816" cy="4508593"/>
          </a:xfrm>
        </p:grpSpPr>
        <p:sp>
          <p:nvSpPr>
            <p:cNvPr name="Freeform 19" id="19"/>
            <p:cNvSpPr/>
            <p:nvPr/>
          </p:nvSpPr>
          <p:spPr>
            <a:xfrm flipH="false" flipV="false" rot="5002884">
              <a:off x="148194" y="62100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-5130068">
            <a:off x="-1522480" y="6898471"/>
            <a:ext cx="4504411" cy="4584642"/>
          </a:xfrm>
          <a:custGeom>
            <a:avLst/>
            <a:gdLst/>
            <a:ahLst/>
            <a:cxnLst/>
            <a:rect r="r" b="b" t="t" l="l"/>
            <a:pathLst>
              <a:path h="4584642" w="4504411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683225" y="8778722"/>
            <a:ext cx="1525737" cy="1318630"/>
          </a:xfrm>
          <a:custGeom>
            <a:avLst/>
            <a:gdLst/>
            <a:ahLst/>
            <a:cxnLst/>
            <a:rect r="r" b="b" t="t" l="l"/>
            <a:pathLst>
              <a:path h="1318630" w="1525737">
                <a:moveTo>
                  <a:pt x="0" y="0"/>
                </a:moveTo>
                <a:lnTo>
                  <a:pt x="1525736" y="0"/>
                </a:lnTo>
                <a:lnTo>
                  <a:pt x="1525736" y="1318630"/>
                </a:lnTo>
                <a:lnTo>
                  <a:pt x="0" y="13186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064447" y="2702467"/>
            <a:ext cx="11904711" cy="26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SON..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TEŞEKKÜRLER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992439" y="7716627"/>
            <a:ext cx="8303121" cy="74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HATAY REHBERLİK VE ARAŞTIRMA MERKEZİ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085182">
            <a:off x="12476530" y="557155"/>
            <a:ext cx="5118959" cy="4523299"/>
          </a:xfrm>
          <a:custGeom>
            <a:avLst/>
            <a:gdLst/>
            <a:ahLst/>
            <a:cxnLst/>
            <a:rect r="r" b="b" t="t" l="l"/>
            <a:pathLst>
              <a:path h="4523299" w="511895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22469" y="792156"/>
            <a:ext cx="15736831" cy="8984595"/>
            <a:chOff x="0" y="0"/>
            <a:chExt cx="20982442" cy="11979460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301497" y="600401"/>
              <a:ext cx="20139396" cy="10563002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564153" y="863057"/>
              <a:ext cx="20139396" cy="10563002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564153" y="863057"/>
              <a:ext cx="20139396" cy="10563002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64153" y="863057"/>
              <a:ext cx="20139396" cy="10563002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true" flipV="false" rot="0">
            <a:off x="356814" y="5537097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name="Freeform 19" id="19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3802675" y="3504642"/>
            <a:ext cx="11955854" cy="5619251"/>
          </a:xfrm>
          <a:custGeom>
            <a:avLst/>
            <a:gdLst/>
            <a:ahLst/>
            <a:cxnLst/>
            <a:rect r="r" b="b" t="t" l="l"/>
            <a:pathLst>
              <a:path h="5619251" w="11955854">
                <a:moveTo>
                  <a:pt x="0" y="0"/>
                </a:moveTo>
                <a:lnTo>
                  <a:pt x="11955854" y="0"/>
                </a:lnTo>
                <a:lnTo>
                  <a:pt x="11955854" y="5619251"/>
                </a:lnTo>
                <a:lnTo>
                  <a:pt x="0" y="56192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897929" y="1866267"/>
            <a:ext cx="12985910" cy="1638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10E18"/>
                </a:solidFill>
                <a:latin typeface="Scripter"/>
                <a:ea typeface="Scripter"/>
                <a:cs typeface="Scripter"/>
                <a:sym typeface="Scripter"/>
              </a:rPr>
              <a:t>3 oturum şu şekildedir: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877898" y="5095875"/>
            <a:ext cx="2759386" cy="422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110E18"/>
                </a:solidFill>
                <a:latin typeface="Antic Bold"/>
                <a:ea typeface="Antic Bold"/>
                <a:cs typeface="Antic Bold"/>
                <a:sym typeface="Antic Bold"/>
              </a:rPr>
              <a:t>2.OTURUM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077438" y="5114860"/>
            <a:ext cx="2288455" cy="422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110E18"/>
                </a:solidFill>
                <a:latin typeface="Antic Bold"/>
                <a:ea typeface="Antic Bold"/>
                <a:cs typeface="Antic Bold"/>
                <a:sym typeface="Antic Bold"/>
              </a:rPr>
              <a:t>3.OTURUM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65173" y="5040106"/>
            <a:ext cx="3033661" cy="43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4"/>
              </a:lnSpc>
            </a:pPr>
            <a:r>
              <a:rPr lang="en-US" sz="2502">
                <a:solidFill>
                  <a:srgbClr val="110E18"/>
                </a:solidFill>
                <a:latin typeface="Antic Bold"/>
                <a:ea typeface="Antic Bold"/>
                <a:cs typeface="Antic Bold"/>
                <a:sym typeface="Antic Bold"/>
              </a:rPr>
              <a:t>1.OTURUM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42755" y="5974920"/>
            <a:ext cx="2475694" cy="249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10E18"/>
                </a:solidFill>
                <a:latin typeface="Scripter"/>
                <a:ea typeface="Scripter"/>
                <a:cs typeface="Scripter"/>
                <a:sym typeface="Scripter"/>
              </a:rPr>
              <a:t>ALAN YETERLİLİK TESTİ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10E18"/>
                </a:solidFill>
                <a:latin typeface="Scripter"/>
                <a:ea typeface="Scripter"/>
                <a:cs typeface="Scripter"/>
                <a:sym typeface="Scripter"/>
              </a:rPr>
              <a:t>(AYT)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216973" y="6034366"/>
            <a:ext cx="1691839" cy="187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10E18"/>
                </a:solidFill>
                <a:latin typeface="Scripter"/>
                <a:ea typeface="Scripter"/>
                <a:cs typeface="Scripter"/>
                <a:sym typeface="Scripter"/>
              </a:rPr>
              <a:t>YABANCI DİL TESTİ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10E18"/>
                </a:solidFill>
                <a:latin typeface="Scripter"/>
                <a:ea typeface="Scripter"/>
                <a:cs typeface="Scripter"/>
                <a:sym typeface="Scripter"/>
              </a:rPr>
              <a:t>(yDT)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524832" y="6034366"/>
            <a:ext cx="2306095" cy="249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10E18"/>
                </a:solidFill>
                <a:latin typeface="Scripter"/>
                <a:ea typeface="Scripter"/>
                <a:cs typeface="Scripter"/>
                <a:sym typeface="Scripter"/>
              </a:rPr>
              <a:t>TEMEL YETERLİLİK TESTİ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10E18"/>
                </a:solidFill>
                <a:latin typeface="Scripter"/>
                <a:ea typeface="Scripter"/>
                <a:cs typeface="Scripter"/>
                <a:sym typeface="Scripter"/>
              </a:rPr>
              <a:t>(TYT)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10800000">
            <a:off x="14851297" y="8039958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5"/>
                </a:lnTo>
                <a:lnTo>
                  <a:pt x="0" y="401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2546" y="3483412"/>
            <a:ext cx="9924442" cy="5495660"/>
          </a:xfrm>
          <a:custGeom>
            <a:avLst/>
            <a:gdLst/>
            <a:ahLst/>
            <a:cxnLst/>
            <a:rect r="r" b="b" t="t" l="l"/>
            <a:pathLst>
              <a:path h="5495660" w="9924442">
                <a:moveTo>
                  <a:pt x="0" y="0"/>
                </a:moveTo>
                <a:lnTo>
                  <a:pt x="9924442" y="0"/>
                </a:lnTo>
                <a:lnTo>
                  <a:pt x="9924442" y="5495660"/>
                </a:lnTo>
                <a:lnTo>
                  <a:pt x="0" y="54956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06465" y="6902832"/>
            <a:ext cx="2222580" cy="525084"/>
          </a:xfrm>
          <a:custGeom>
            <a:avLst/>
            <a:gdLst/>
            <a:ahLst/>
            <a:cxnLst/>
            <a:rect r="r" b="b" t="t" l="l"/>
            <a:pathLst>
              <a:path h="525084" w="2222580">
                <a:moveTo>
                  <a:pt x="0" y="0"/>
                </a:moveTo>
                <a:lnTo>
                  <a:pt x="2222580" y="0"/>
                </a:lnTo>
                <a:lnTo>
                  <a:pt x="2222580" y="525085"/>
                </a:lnTo>
                <a:lnTo>
                  <a:pt x="0" y="5250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160082" y="4168462"/>
            <a:ext cx="2015893" cy="476255"/>
          </a:xfrm>
          <a:custGeom>
            <a:avLst/>
            <a:gdLst/>
            <a:ahLst/>
            <a:cxnLst/>
            <a:rect r="r" b="b" t="t" l="l"/>
            <a:pathLst>
              <a:path h="476255" w="2015893">
                <a:moveTo>
                  <a:pt x="0" y="0"/>
                </a:moveTo>
                <a:lnTo>
                  <a:pt x="2015893" y="0"/>
                </a:lnTo>
                <a:lnTo>
                  <a:pt x="2015893" y="476254"/>
                </a:lnTo>
                <a:lnTo>
                  <a:pt x="0" y="4762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214154" y="6101166"/>
            <a:ext cx="2853610" cy="2853610"/>
          </a:xfrm>
          <a:custGeom>
            <a:avLst/>
            <a:gdLst/>
            <a:ahLst/>
            <a:cxnLst/>
            <a:rect r="r" b="b" t="t" l="l"/>
            <a:pathLst>
              <a:path h="2853610" w="2853610">
                <a:moveTo>
                  <a:pt x="0" y="0"/>
                </a:moveTo>
                <a:lnTo>
                  <a:pt x="2853610" y="0"/>
                </a:lnTo>
                <a:lnTo>
                  <a:pt x="2853610" y="2853610"/>
                </a:lnTo>
                <a:lnTo>
                  <a:pt x="0" y="28536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634100" y="2911645"/>
            <a:ext cx="2989889" cy="2989889"/>
          </a:xfrm>
          <a:custGeom>
            <a:avLst/>
            <a:gdLst/>
            <a:ahLst/>
            <a:cxnLst/>
            <a:rect r="r" b="b" t="t" l="l"/>
            <a:pathLst>
              <a:path h="2989889" w="2989889">
                <a:moveTo>
                  <a:pt x="0" y="0"/>
                </a:moveTo>
                <a:lnTo>
                  <a:pt x="2989890" y="0"/>
                </a:lnTo>
                <a:lnTo>
                  <a:pt x="2989890" y="2989889"/>
                </a:lnTo>
                <a:lnTo>
                  <a:pt x="0" y="29898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44782" y="964012"/>
            <a:ext cx="16230600" cy="1279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temel yeterlilik testi (tyt) soru dağılımları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30290" y="4172217"/>
            <a:ext cx="1858382" cy="1066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TÜRKÇE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40 SORU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08100" y="4311339"/>
            <a:ext cx="1701908" cy="1066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SOSYAL BİL.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20 SORU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26458" y="3353623"/>
            <a:ext cx="2584593" cy="1885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TARİH: 5 SORU</a:t>
            </a:r>
          </a:p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COĞRAFYA: 5 SORU</a:t>
            </a:r>
          </a:p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FELSEFE: 5 SORU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DİN KÜL. : 5 SORU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427757" y="7040267"/>
            <a:ext cx="1779520" cy="10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MATEMATİK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40 SORU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71945" y="6654009"/>
            <a:ext cx="2549791" cy="1356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0"/>
              </a:lnSpc>
            </a:pPr>
            <a:r>
              <a:rPr lang="en-US" sz="2564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FİZİK: 7 SORU</a:t>
            </a:r>
          </a:p>
          <a:p>
            <a:pPr algn="just">
              <a:lnSpc>
                <a:spcPts val="3590"/>
              </a:lnSpc>
            </a:pPr>
            <a:r>
              <a:rPr lang="en-US" sz="2564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KİMYA: 7 SORU</a:t>
            </a:r>
          </a:p>
          <a:p>
            <a:pPr algn="just">
              <a:lnSpc>
                <a:spcPts val="3590"/>
              </a:lnSpc>
              <a:spcBef>
                <a:spcPct val="0"/>
              </a:spcBef>
            </a:pPr>
            <a:r>
              <a:rPr lang="en-US" sz="2564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BİYOLOJİ: 6 SORU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197648" y="6708033"/>
            <a:ext cx="1638310" cy="1066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FEN BİLGİSİ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20 SORU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568415" y="1535111"/>
            <a:ext cx="6905187" cy="9893320"/>
          </a:xfrm>
          <a:custGeom>
            <a:avLst/>
            <a:gdLst/>
            <a:ahLst/>
            <a:cxnLst/>
            <a:rect r="r" b="b" t="t" l="l"/>
            <a:pathLst>
              <a:path h="9893320" w="6905187">
                <a:moveTo>
                  <a:pt x="0" y="0"/>
                </a:moveTo>
                <a:lnTo>
                  <a:pt x="6905187" y="0"/>
                </a:lnTo>
                <a:lnTo>
                  <a:pt x="6905187" y="9893320"/>
                </a:lnTo>
                <a:lnTo>
                  <a:pt x="0" y="98933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10800000">
            <a:off x="14639511" y="7801464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240366" y="3726464"/>
            <a:ext cx="3561706" cy="4221599"/>
            <a:chOff x="0" y="0"/>
            <a:chExt cx="4748942" cy="562879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602034" cy="5436223"/>
            </a:xfrm>
            <a:custGeom>
              <a:avLst/>
              <a:gdLst/>
              <a:ahLst/>
              <a:cxnLst/>
              <a:rect r="r" b="b" t="t" l="l"/>
              <a:pathLst>
                <a:path h="5436223" w="4602034">
                  <a:moveTo>
                    <a:pt x="0" y="0"/>
                  </a:moveTo>
                  <a:lnTo>
                    <a:pt x="4602034" y="0"/>
                  </a:lnTo>
                  <a:lnTo>
                    <a:pt x="4602034" y="5436223"/>
                  </a:lnTo>
                  <a:lnTo>
                    <a:pt x="0" y="5436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46908" y="192576"/>
              <a:ext cx="4602034" cy="5436223"/>
            </a:xfrm>
            <a:custGeom>
              <a:avLst/>
              <a:gdLst/>
              <a:ahLst/>
              <a:cxnLst/>
              <a:rect r="r" b="b" t="t" l="l"/>
              <a:pathLst>
                <a:path h="5436223" w="4602034">
                  <a:moveTo>
                    <a:pt x="0" y="0"/>
                  </a:moveTo>
                  <a:lnTo>
                    <a:pt x="4602034" y="0"/>
                  </a:lnTo>
                  <a:lnTo>
                    <a:pt x="4602034" y="5436223"/>
                  </a:lnTo>
                  <a:lnTo>
                    <a:pt x="0" y="5436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8700" y="733425"/>
            <a:ext cx="16230600" cy="181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TYT SORU TARZLARI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89008" y="3573765"/>
            <a:ext cx="8498444" cy="5739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383" indent="-291192" lvl="1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SORULAR ORTAK MÜFREDATTAN OLACAK</a:t>
            </a:r>
          </a:p>
          <a:p>
            <a:pPr algn="l">
              <a:lnSpc>
                <a:spcPts val="3776"/>
              </a:lnSpc>
            </a:pPr>
          </a:p>
          <a:p>
            <a:pPr algn="l" marL="582383" indent="-291192" lvl="1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OKUDUĞUNU ANLAMA VE YORUMLAMA BECERİLERİNİ ÖLÇECEK</a:t>
            </a:r>
          </a:p>
          <a:p>
            <a:pPr algn="l">
              <a:lnSpc>
                <a:spcPts val="3776"/>
              </a:lnSpc>
            </a:pPr>
          </a:p>
          <a:p>
            <a:pPr algn="l" marL="582383" indent="-291192" lvl="1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FEN BİLİMLERİ ALANINA YATKINLIĞI VE YORUMLAMA BECERİLERİNİ ÖLÇECEK</a:t>
            </a:r>
          </a:p>
          <a:p>
            <a:pPr algn="l">
              <a:lnSpc>
                <a:spcPts val="3776"/>
              </a:lnSpc>
            </a:pPr>
          </a:p>
          <a:p>
            <a:pPr algn="l" marL="582383" indent="-291192" lvl="1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SOSYAL ALANLARDA YİNE ADAYLARIN OKUDUĞUNU ANLAMA BECERİLERİ ÖLÇÜLECEK.</a:t>
            </a:r>
          </a:p>
          <a:p>
            <a:pPr algn="l">
              <a:lnSpc>
                <a:spcPts val="3776"/>
              </a:lnSpc>
            </a:pPr>
          </a:p>
          <a:p>
            <a:pPr algn="l" marL="582383" indent="-291192" lvl="1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MATEMATİK KAVRAMLARINI KULLANMA VE TEMEL MATEMATİK İŞLEMLERİ YAPMA BECERİSİ ÖLÇÜLECEK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26464" y="796965"/>
            <a:ext cx="17035072" cy="1800486"/>
            <a:chOff x="0" y="0"/>
            <a:chExt cx="4486603" cy="4742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10800000">
            <a:off x="14475474" y="7926202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5"/>
                </a:lnTo>
                <a:lnTo>
                  <a:pt x="0" y="401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76441" y="3442803"/>
            <a:ext cx="15323312" cy="4692764"/>
          </a:xfrm>
          <a:custGeom>
            <a:avLst/>
            <a:gdLst/>
            <a:ahLst/>
            <a:cxnLst/>
            <a:rect r="r" b="b" t="t" l="l"/>
            <a:pathLst>
              <a:path h="4692764" w="15323312">
                <a:moveTo>
                  <a:pt x="0" y="0"/>
                </a:moveTo>
                <a:lnTo>
                  <a:pt x="15323312" y="0"/>
                </a:lnTo>
                <a:lnTo>
                  <a:pt x="15323312" y="4692764"/>
                </a:lnTo>
                <a:lnTo>
                  <a:pt x="0" y="46927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16894" y="1229604"/>
            <a:ext cx="16042406" cy="80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4447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TEMEL YETERLİLİK TESTİ (TYT) PUAN TÜRÜ NEDİR? NERELERDE KULLANILIR?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654236" y="4160410"/>
            <a:ext cx="3794258" cy="3686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5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Özel Yetenek Sınavına başvuru yaparken öğrencilerin TYT puan türündeki puanlarına bakılır.</a:t>
            </a:r>
          </a:p>
          <a:p>
            <a:pPr algn="l">
              <a:lnSpc>
                <a:spcPts val="419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880628" y="4160410"/>
            <a:ext cx="3905785" cy="316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5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Üniversiteye girişte için yapılan Temel Yeterlilik Testi sonucu oluşan puandır. </a:t>
            </a:r>
          </a:p>
          <a:p>
            <a:pPr algn="l" marL="647695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Tek puan türüdür.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39306" y="4160410"/>
            <a:ext cx="3923271" cy="316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•Ön Lisans Bölümlerini 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tercih ederken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•Açık öğretim Ön lisans tercihlerinde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045414"/>
            <a:ext cx="16230600" cy="920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TYT İLE ASKER VE POLİS MESLEK YÜKSEK OKULU ÖN BAŞVURULARI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21961" y="4184456"/>
            <a:ext cx="6381035" cy="4481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4304" indent="-277152" lvl="1">
              <a:lnSpc>
                <a:spcPts val="3594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Astsubay Meslek Yüksekokulu seçim aşamasında kullanılır.</a:t>
            </a:r>
          </a:p>
          <a:p>
            <a:pPr algn="l">
              <a:lnSpc>
                <a:spcPts val="3594"/>
              </a:lnSpc>
            </a:pPr>
          </a:p>
          <a:p>
            <a:pPr algn="l" marL="554304" indent="-277152" lvl="1">
              <a:lnSpc>
                <a:spcPts val="3594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Polis Meslek Yüksekokulu ön başvurusunda TYT ham puanı kullanılır.</a:t>
            </a:r>
          </a:p>
          <a:p>
            <a:pPr algn="l">
              <a:lnSpc>
                <a:spcPts val="3594"/>
              </a:lnSpc>
            </a:pPr>
          </a:p>
          <a:p>
            <a:pPr algn="l" marL="554304" indent="-277152" lvl="1">
              <a:lnSpc>
                <a:spcPts val="3594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Subaylık ve Astsubaylık ön başvuruları için adayların Milli Savunma Üniversitesi Sınavını (MSÜ) takip etmeleri gerekmektedir.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487705" y="3071123"/>
            <a:ext cx="4371340" cy="4371340"/>
            <a:chOff x="0" y="0"/>
            <a:chExt cx="5828453" cy="58284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89889" y="189889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548671" y="8549709"/>
            <a:ext cx="2382434" cy="2508718"/>
            <a:chOff x="0" y="0"/>
            <a:chExt cx="3176579" cy="3344957"/>
          </a:xfrm>
        </p:grpSpPr>
        <p:sp>
          <p:nvSpPr>
            <p:cNvPr name="Freeform 14" id="14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154147" y="1150553"/>
            <a:ext cx="15979706" cy="1086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1"/>
              </a:lnSpc>
            </a:pPr>
            <a:r>
              <a:rPr lang="en-US" sz="5965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ALAN YETERLİLİK SINAVI (AYT) SORU DAĞILIMLARI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29349" y="4841950"/>
            <a:ext cx="3867912" cy="4114912"/>
          </a:xfrm>
          <a:custGeom>
            <a:avLst/>
            <a:gdLst/>
            <a:ahLst/>
            <a:cxnLst/>
            <a:rect r="r" b="b" t="t" l="l"/>
            <a:pathLst>
              <a:path h="4114912" w="3867912">
                <a:moveTo>
                  <a:pt x="0" y="0"/>
                </a:moveTo>
                <a:lnTo>
                  <a:pt x="3867912" y="0"/>
                </a:lnTo>
                <a:lnTo>
                  <a:pt x="3867912" y="4114911"/>
                </a:lnTo>
                <a:lnTo>
                  <a:pt x="0" y="411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" t="0" r="-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369592" y="4841950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45600" y="2614741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0171" y="9258300"/>
            <a:ext cx="19459526" cy="1231556"/>
            <a:chOff x="0" y="0"/>
            <a:chExt cx="13180282" cy="8341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80282" cy="834155"/>
            </a:xfrm>
            <a:custGeom>
              <a:avLst/>
              <a:gdLst/>
              <a:ahLst/>
              <a:cxnLst/>
              <a:rect r="r" b="b" t="t" l="l"/>
              <a:pathLst>
                <a:path h="834155" w="13180282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989979" y="2980183"/>
            <a:ext cx="3867912" cy="4114800"/>
          </a:xfrm>
          <a:custGeom>
            <a:avLst/>
            <a:gdLst/>
            <a:ahLst/>
            <a:cxnLst/>
            <a:rect r="r" b="b" t="t" l="l"/>
            <a:pathLst>
              <a:path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29349" y="6398845"/>
            <a:ext cx="3663776" cy="1157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Matematik </a:t>
            </a:r>
          </a:p>
          <a:p>
            <a:pPr algn="ctr">
              <a:lnSpc>
                <a:spcPts val="4592"/>
              </a:lnSpc>
              <a:spcBef>
                <a:spcPct val="0"/>
              </a:spcBef>
            </a:pPr>
            <a:r>
              <a:rPr lang="en-US" sz="328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40 soru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89979" y="3737049"/>
            <a:ext cx="3867912" cy="316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FEN BİLGİSİ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FIZIK: 14 SORU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KIMYA: 13 SORU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BIYOLOJI: 13 SORU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589468" y="5486401"/>
            <a:ext cx="3428159" cy="376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SOSYAL BILGILER-2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TARIH-1: 11 SORU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COĞ.-2: 11 SORU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DIN KÜL.: 6 SORU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FEL. GRB.: 12 SORU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4745600" y="3568884"/>
            <a:ext cx="3867912" cy="54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edebiyat-sosyal bil.-1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16406" y="4375852"/>
            <a:ext cx="3526300" cy="211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EDEBIYAT: 24 SORU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TARIH-1: 10 SORU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COĞRAFYA-1: 6 SORU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81050"/>
            <a:ext cx="16230600" cy="156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YABANCI DİL TESTİ (YDT) SORU SAYISI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475381" y="2638958"/>
            <a:ext cx="4905573" cy="5218695"/>
          </a:xfrm>
          <a:custGeom>
            <a:avLst/>
            <a:gdLst/>
            <a:ahLst/>
            <a:cxnLst/>
            <a:rect r="r" b="b" t="t" l="l"/>
            <a:pathLst>
              <a:path h="5218695" w="4905573">
                <a:moveTo>
                  <a:pt x="0" y="0"/>
                </a:moveTo>
                <a:lnTo>
                  <a:pt x="4905573" y="0"/>
                </a:lnTo>
                <a:lnTo>
                  <a:pt x="4905573" y="5218695"/>
                </a:lnTo>
                <a:lnTo>
                  <a:pt x="0" y="5218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475381" y="4228095"/>
            <a:ext cx="4646663" cy="2227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5"/>
              </a:lnSpc>
            </a:pPr>
            <a:r>
              <a:rPr lang="en-US" sz="4232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YABANCI DİL TESTİ </a:t>
            </a:r>
          </a:p>
          <a:p>
            <a:pPr algn="ctr">
              <a:lnSpc>
                <a:spcPts val="5925"/>
              </a:lnSpc>
            </a:pPr>
            <a:r>
              <a:rPr lang="en-US" sz="4232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80 SORU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48671" y="8549709"/>
            <a:ext cx="2382434" cy="2508718"/>
            <a:chOff x="0" y="0"/>
            <a:chExt cx="3176579" cy="3344957"/>
          </a:xfrm>
        </p:grpSpPr>
        <p:sp>
          <p:nvSpPr>
            <p:cNvPr name="Freeform 11" id="11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930511" y="4412775"/>
            <a:ext cx="6213489" cy="3972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Öğrenciler tercihlerine göre İngilizce, Almanca, Fransızca, Rusça ve Arapçadan 80 soruluk Dil sınavına girebilirler.</a:t>
            </a:r>
          </a:p>
        </p:txBody>
      </p:sp>
      <p:sp>
        <p:nvSpPr>
          <p:cNvPr name="Freeform 15" id="15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DAGZKIZXbGU</dc:identifier>
  <dcterms:modified xsi:type="dcterms:W3CDTF">2011-08-01T06:04:30Z</dcterms:modified>
  <cp:revision>1</cp:revision>
  <dc:title>2025</dc:title>
</cp:coreProperties>
</file>