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Intro Rust" charset="1" panose="00000500000000000000"/>
      <p:regular r:id="rId25"/>
    </p:embeddedFont>
    <p:embeddedFont>
      <p:font typeface="Poppins" charset="1" panose="00000500000000000000"/>
      <p:regular r:id="rId26"/>
    </p:embeddedFont>
    <p:embeddedFont>
      <p:font typeface="Poppins Bold" charset="1" panose="00000800000000000000"/>
      <p:regular r:id="rId27"/>
    </p:embeddedFont>
    <p:embeddedFont>
      <p:font typeface="Canva Sans" charset="1" panose="020B0503030501040103"/>
      <p:regular r:id="rId28"/>
    </p:embeddedFont>
    <p:embeddedFont>
      <p:font typeface="Canva Sans Italics" charset="1" panose="020B0503030501040103"/>
      <p:regular r:id="rId29"/>
    </p:embeddedFont>
    <p:embeddedFont>
      <p:font typeface="Canva Sans Bold" charset="1" panose="020B08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 Id="rId6" Target="../media/image41.png" Type="http://schemas.openxmlformats.org/officeDocument/2006/relationships/image"/><Relationship Id="rId7" Target="../media/image4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5143500"/>
            <a:ext cx="18288000" cy="5143500"/>
            <a:chOff x="0" y="0"/>
            <a:chExt cx="4816593" cy="1354667"/>
          </a:xfrm>
        </p:grpSpPr>
        <p:sp>
          <p:nvSpPr>
            <p:cNvPr name="Freeform 3" id="3"/>
            <p:cNvSpPr/>
            <p:nvPr/>
          </p:nvSpPr>
          <p:spPr>
            <a:xfrm flipH="false" flipV="false" rot="0">
              <a:off x="0" y="0"/>
              <a:ext cx="4816592" cy="1354667"/>
            </a:xfrm>
            <a:custGeom>
              <a:avLst/>
              <a:gdLst/>
              <a:ahLst/>
              <a:cxnLst/>
              <a:rect r="r" b="b" t="t" l="l"/>
              <a:pathLst>
                <a:path h="1354667" w="4816592">
                  <a:moveTo>
                    <a:pt x="0" y="0"/>
                  </a:moveTo>
                  <a:lnTo>
                    <a:pt x="4816592" y="0"/>
                  </a:lnTo>
                  <a:lnTo>
                    <a:pt x="4816592" y="1354667"/>
                  </a:lnTo>
                  <a:lnTo>
                    <a:pt x="0" y="1354667"/>
                  </a:lnTo>
                  <a:close/>
                </a:path>
              </a:pathLst>
            </a:custGeom>
            <a:solidFill>
              <a:srgbClr val="C3DBD8"/>
            </a:solidFill>
          </p:spPr>
        </p:sp>
        <p:sp>
          <p:nvSpPr>
            <p:cNvPr name="TextBox 4" id="4"/>
            <p:cNvSpPr txBox="true"/>
            <p:nvPr/>
          </p:nvSpPr>
          <p:spPr>
            <a:xfrm>
              <a:off x="0" y="-38100"/>
              <a:ext cx="4816593" cy="1392767"/>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8044982" y="9201150"/>
            <a:ext cx="1210316" cy="1046025"/>
          </a:xfrm>
          <a:custGeom>
            <a:avLst/>
            <a:gdLst/>
            <a:ahLst/>
            <a:cxnLst/>
            <a:rect r="r" b="b" t="t" l="l"/>
            <a:pathLst>
              <a:path h="1046025" w="1210316">
                <a:moveTo>
                  <a:pt x="0" y="0"/>
                </a:moveTo>
                <a:lnTo>
                  <a:pt x="1210315" y="0"/>
                </a:lnTo>
                <a:lnTo>
                  <a:pt x="1210315" y="1046025"/>
                </a:lnTo>
                <a:lnTo>
                  <a:pt x="0" y="1046025"/>
                </a:lnTo>
                <a:lnTo>
                  <a:pt x="0" y="0"/>
                </a:lnTo>
                <a:close/>
              </a:path>
            </a:pathLst>
          </a:custGeom>
          <a:blipFill>
            <a:blip r:embed="rId2"/>
            <a:stretch>
              <a:fillRect l="0" t="0" r="0" b="0"/>
            </a:stretch>
          </a:blipFill>
        </p:spPr>
      </p:sp>
      <p:sp>
        <p:nvSpPr>
          <p:cNvPr name="Freeform 6" id="6"/>
          <p:cNvSpPr/>
          <p:nvPr/>
        </p:nvSpPr>
        <p:spPr>
          <a:xfrm flipH="false" flipV="false" rot="0">
            <a:off x="14637434" y="7890891"/>
            <a:ext cx="3141783" cy="2014668"/>
          </a:xfrm>
          <a:custGeom>
            <a:avLst/>
            <a:gdLst/>
            <a:ahLst/>
            <a:cxnLst/>
            <a:rect r="r" b="b" t="t" l="l"/>
            <a:pathLst>
              <a:path h="2014668" w="3141783">
                <a:moveTo>
                  <a:pt x="0" y="0"/>
                </a:moveTo>
                <a:lnTo>
                  <a:pt x="3141783" y="0"/>
                </a:lnTo>
                <a:lnTo>
                  <a:pt x="3141783" y="2014669"/>
                </a:lnTo>
                <a:lnTo>
                  <a:pt x="0" y="2014669"/>
                </a:lnTo>
                <a:lnTo>
                  <a:pt x="0" y="0"/>
                </a:lnTo>
                <a:close/>
              </a:path>
            </a:pathLst>
          </a:custGeom>
          <a:blipFill>
            <a:blip r:embed="rId3"/>
            <a:stretch>
              <a:fillRect l="0" t="0" r="0" b="0"/>
            </a:stretch>
          </a:blipFill>
        </p:spPr>
      </p:sp>
      <p:sp>
        <p:nvSpPr>
          <p:cNvPr name="Freeform 7" id="7"/>
          <p:cNvSpPr/>
          <p:nvPr/>
        </p:nvSpPr>
        <p:spPr>
          <a:xfrm flipH="false" flipV="false" rot="0">
            <a:off x="599823" y="7715250"/>
            <a:ext cx="2790658" cy="2211597"/>
          </a:xfrm>
          <a:custGeom>
            <a:avLst/>
            <a:gdLst/>
            <a:ahLst/>
            <a:cxnLst/>
            <a:rect r="r" b="b" t="t" l="l"/>
            <a:pathLst>
              <a:path h="2211597" w="2790658">
                <a:moveTo>
                  <a:pt x="0" y="0"/>
                </a:moveTo>
                <a:lnTo>
                  <a:pt x="2790659" y="0"/>
                </a:lnTo>
                <a:lnTo>
                  <a:pt x="2790659" y="2211597"/>
                </a:lnTo>
                <a:lnTo>
                  <a:pt x="0" y="2211597"/>
                </a:lnTo>
                <a:lnTo>
                  <a:pt x="0" y="0"/>
                </a:lnTo>
                <a:close/>
              </a:path>
            </a:pathLst>
          </a:custGeom>
          <a:blipFill>
            <a:blip r:embed="rId4"/>
            <a:stretch>
              <a:fillRect l="0" t="0" r="0" b="0"/>
            </a:stretch>
          </a:blipFill>
        </p:spPr>
      </p:sp>
      <p:sp>
        <p:nvSpPr>
          <p:cNvPr name="TextBox 8" id="8"/>
          <p:cNvSpPr txBox="true"/>
          <p:nvPr/>
        </p:nvSpPr>
        <p:spPr>
          <a:xfrm rot="0">
            <a:off x="2079674" y="2949877"/>
            <a:ext cx="14128652" cy="1625527"/>
          </a:xfrm>
          <a:prstGeom prst="rect">
            <a:avLst/>
          </a:prstGeom>
        </p:spPr>
        <p:txBody>
          <a:bodyPr anchor="t" rtlCol="false" tIns="0" lIns="0" bIns="0" rIns="0">
            <a:spAutoFit/>
          </a:bodyPr>
          <a:lstStyle/>
          <a:p>
            <a:pPr algn="ctr">
              <a:lnSpc>
                <a:spcPts val="13299"/>
              </a:lnSpc>
            </a:pPr>
            <a:r>
              <a:rPr lang="en-US" sz="9499">
                <a:solidFill>
                  <a:srgbClr val="000000"/>
                </a:solidFill>
                <a:latin typeface="Intro Rust"/>
                <a:ea typeface="Intro Rust"/>
                <a:cs typeface="Intro Rust"/>
                <a:sym typeface="Intro Rust"/>
              </a:rPr>
              <a:t>2025 lgs</a:t>
            </a:r>
          </a:p>
        </p:txBody>
      </p:sp>
      <p:sp>
        <p:nvSpPr>
          <p:cNvPr name="TextBox 9" id="9"/>
          <p:cNvSpPr txBox="true"/>
          <p:nvPr/>
        </p:nvSpPr>
        <p:spPr>
          <a:xfrm rot="0">
            <a:off x="2079674" y="5509641"/>
            <a:ext cx="14128652" cy="1295400"/>
          </a:xfrm>
          <a:prstGeom prst="rect">
            <a:avLst/>
          </a:prstGeom>
        </p:spPr>
        <p:txBody>
          <a:bodyPr anchor="t" rtlCol="false" tIns="0" lIns="0" bIns="0" rIns="0">
            <a:spAutoFit/>
          </a:bodyPr>
          <a:lstStyle/>
          <a:p>
            <a:pPr algn="ctr">
              <a:lnSpc>
                <a:spcPts val="10500"/>
              </a:lnSpc>
            </a:pPr>
            <a:r>
              <a:rPr lang="en-US" sz="7500">
                <a:solidFill>
                  <a:srgbClr val="000000"/>
                </a:solidFill>
                <a:latin typeface="Intro Rust"/>
                <a:ea typeface="Intro Rust"/>
                <a:cs typeface="Intro Rust"/>
                <a:sym typeface="Intro Rust"/>
              </a:rPr>
              <a:t>LİSELERE GEÇİŞ SİSTEMİ</a:t>
            </a:r>
          </a:p>
        </p:txBody>
      </p:sp>
      <p:sp>
        <p:nvSpPr>
          <p:cNvPr name="TextBox 10" id="10"/>
          <p:cNvSpPr txBox="true"/>
          <p:nvPr/>
        </p:nvSpPr>
        <p:spPr>
          <a:xfrm rot="0">
            <a:off x="4038182" y="8178007"/>
            <a:ext cx="9955299"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HATAY REHBERLİK VE ARAŞTIRMA MERKEZİ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2365355"/>
            <a:ext cx="18288000" cy="7921645"/>
            <a:chOff x="0" y="0"/>
            <a:chExt cx="4816593" cy="2086359"/>
          </a:xfrm>
        </p:grpSpPr>
        <p:sp>
          <p:nvSpPr>
            <p:cNvPr name="Freeform 3" id="3"/>
            <p:cNvSpPr/>
            <p:nvPr/>
          </p:nvSpPr>
          <p:spPr>
            <a:xfrm flipH="false" flipV="false" rot="0">
              <a:off x="0" y="0"/>
              <a:ext cx="4816592" cy="2086359"/>
            </a:xfrm>
            <a:custGeom>
              <a:avLst/>
              <a:gdLst/>
              <a:ahLst/>
              <a:cxnLst/>
              <a:rect r="r" b="b" t="t" l="l"/>
              <a:pathLst>
                <a:path h="2086359" w="4816592">
                  <a:moveTo>
                    <a:pt x="0" y="0"/>
                  </a:moveTo>
                  <a:lnTo>
                    <a:pt x="4816592" y="0"/>
                  </a:lnTo>
                  <a:lnTo>
                    <a:pt x="4816592" y="2086359"/>
                  </a:lnTo>
                  <a:lnTo>
                    <a:pt x="0" y="2086359"/>
                  </a:lnTo>
                  <a:close/>
                </a:path>
              </a:pathLst>
            </a:custGeom>
            <a:solidFill>
              <a:srgbClr val="C3DBD8"/>
            </a:solidFill>
          </p:spPr>
        </p:sp>
        <p:sp>
          <p:nvSpPr>
            <p:cNvPr name="TextBox 4" id="4"/>
            <p:cNvSpPr txBox="true"/>
            <p:nvPr/>
          </p:nvSpPr>
          <p:spPr>
            <a:xfrm>
              <a:off x="0" y="-38100"/>
              <a:ext cx="4816593" cy="2124459"/>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335422" y="9060306"/>
            <a:ext cx="976894" cy="1226694"/>
          </a:xfrm>
          <a:custGeom>
            <a:avLst/>
            <a:gdLst/>
            <a:ahLst/>
            <a:cxnLst/>
            <a:rect r="r" b="b" t="t" l="l"/>
            <a:pathLst>
              <a:path h="1226694" w="976894">
                <a:moveTo>
                  <a:pt x="0" y="0"/>
                </a:moveTo>
                <a:lnTo>
                  <a:pt x="976894" y="0"/>
                </a:lnTo>
                <a:lnTo>
                  <a:pt x="976894" y="1226694"/>
                </a:lnTo>
                <a:lnTo>
                  <a:pt x="0" y="12266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42117" y="3003316"/>
            <a:ext cx="17298565" cy="6056365"/>
          </a:xfrm>
          <a:prstGeom prst="rect">
            <a:avLst/>
          </a:prstGeom>
        </p:spPr>
        <p:txBody>
          <a:bodyPr anchor="t" rtlCol="false" tIns="0" lIns="0" bIns="0" rIns="0">
            <a:spAutoFit/>
          </a:bodyPr>
          <a:lstStyle/>
          <a:p>
            <a:pPr algn="just">
              <a:lnSpc>
                <a:spcPts val="3994"/>
              </a:lnSpc>
            </a:pPr>
            <a:r>
              <a:rPr lang="en-US" sz="2853">
                <a:solidFill>
                  <a:srgbClr val="000000"/>
                </a:solidFill>
                <a:latin typeface="Canva Sans"/>
                <a:ea typeface="Canva Sans"/>
                <a:cs typeface="Canva Sans"/>
                <a:sym typeface="Canva Sans"/>
              </a:rPr>
              <a:t>•</a:t>
            </a:r>
            <a:r>
              <a:rPr lang="en-US" sz="2853">
                <a:solidFill>
                  <a:srgbClr val="000000"/>
                </a:solidFill>
                <a:latin typeface="Canva Sans"/>
                <a:ea typeface="Canva Sans"/>
                <a:cs typeface="Canva Sans"/>
                <a:sym typeface="Canva Sans"/>
              </a:rPr>
              <a:t>8’inci sınıfı başarıyla tamamlayan veya mezun durumda olan öğrenciler, yerleştirme işlemleri için tercih ve yerleştirmeye esas nakil başvurusunda bulunabilecektir.</a:t>
            </a:r>
          </a:p>
          <a:p>
            <a:pPr algn="just">
              <a:lnSpc>
                <a:spcPts val="3994"/>
              </a:lnSpc>
            </a:pPr>
          </a:p>
          <a:p>
            <a:pPr algn="just">
              <a:lnSpc>
                <a:spcPts val="3994"/>
              </a:lnSpc>
            </a:pPr>
            <a:r>
              <a:rPr lang="en-US" sz="2853">
                <a:solidFill>
                  <a:srgbClr val="000000"/>
                </a:solidFill>
                <a:latin typeface="Canva Sans"/>
                <a:ea typeface="Canva Sans"/>
                <a:cs typeface="Canva Sans"/>
                <a:sym typeface="Canva Sans"/>
              </a:rPr>
              <a:t>•Tercih işlemi öğrenci ve velisi tarafından https://e-okul.meb.gov.tr internet adresinden veya herhangi bir ortaokul/imam hatip ortaokulu müdürlüklerinden yapılabilecektir. Yapılan tercihler mutlaka ilgili ortaokul müdürlüklerine onaylatılacaktır. </a:t>
            </a:r>
          </a:p>
          <a:p>
            <a:pPr algn="just">
              <a:lnSpc>
                <a:spcPts val="3994"/>
              </a:lnSpc>
            </a:pPr>
          </a:p>
          <a:p>
            <a:pPr algn="just">
              <a:lnSpc>
                <a:spcPts val="3994"/>
              </a:lnSpc>
            </a:pPr>
            <a:r>
              <a:rPr lang="en-US" sz="2853">
                <a:solidFill>
                  <a:srgbClr val="000000"/>
                </a:solidFill>
                <a:latin typeface="Canva Sans"/>
                <a:ea typeface="Canva Sans"/>
                <a:cs typeface="Canva Sans"/>
                <a:sym typeface="Canva Sans"/>
              </a:rPr>
              <a:t>•Sınavla öğrenci alan okullardan en fazla 10 okul tercih edilecek.</a:t>
            </a:r>
          </a:p>
          <a:p>
            <a:pPr algn="just">
              <a:lnSpc>
                <a:spcPts val="3994"/>
              </a:lnSpc>
            </a:pPr>
          </a:p>
          <a:p>
            <a:pPr algn="just">
              <a:lnSpc>
                <a:spcPts val="3994"/>
              </a:lnSpc>
            </a:pPr>
            <a:r>
              <a:rPr lang="en-US" sz="2853">
                <a:solidFill>
                  <a:srgbClr val="000000"/>
                </a:solidFill>
                <a:latin typeface="Canva Sans"/>
                <a:ea typeface="Canva Sans"/>
                <a:cs typeface="Canva Sans"/>
                <a:sym typeface="Canva Sans"/>
              </a:rPr>
              <a:t>•</a:t>
            </a:r>
            <a:r>
              <a:rPr lang="en-US" sz="2853" i="true">
                <a:solidFill>
                  <a:srgbClr val="000000"/>
                </a:solidFill>
                <a:latin typeface="Canva Sans Italics"/>
                <a:ea typeface="Canva Sans Italics"/>
                <a:cs typeface="Canva Sans Italics"/>
                <a:sym typeface="Canva Sans Italics"/>
              </a:rPr>
              <a:t>Herhangi bir okula yerleşememesi durumunda; sınavsız öğrenci alan okullardan birine tercihlerine göre yerleştirilecek.</a:t>
            </a:r>
          </a:p>
          <a:p>
            <a:pPr algn="just">
              <a:lnSpc>
                <a:spcPts val="3994"/>
              </a:lnSpc>
              <a:spcBef>
                <a:spcPct val="0"/>
              </a:spcBef>
            </a:pPr>
          </a:p>
        </p:txBody>
      </p:sp>
      <p:sp>
        <p:nvSpPr>
          <p:cNvPr name="TextBox 7" id="7"/>
          <p:cNvSpPr txBox="true"/>
          <p:nvPr/>
        </p:nvSpPr>
        <p:spPr>
          <a:xfrm rot="0">
            <a:off x="3426550" y="281889"/>
            <a:ext cx="11891396" cy="1377734"/>
          </a:xfrm>
          <a:prstGeom prst="rect">
            <a:avLst/>
          </a:prstGeom>
        </p:spPr>
        <p:txBody>
          <a:bodyPr anchor="t" rtlCol="false" tIns="0" lIns="0" bIns="0" rIns="0">
            <a:spAutoFit/>
          </a:bodyPr>
          <a:lstStyle/>
          <a:p>
            <a:pPr algn="ctr">
              <a:lnSpc>
                <a:spcPts val="11193"/>
              </a:lnSpc>
            </a:pPr>
            <a:r>
              <a:rPr lang="en-US" sz="7995">
                <a:solidFill>
                  <a:srgbClr val="000000"/>
                </a:solidFill>
                <a:latin typeface="Intro Rust"/>
                <a:ea typeface="Intro Rust"/>
                <a:cs typeface="Intro Rust"/>
                <a:sym typeface="Intro Rust"/>
              </a:rPr>
              <a:t>tercİh İşlemlerİ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CDCC1"/>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137905"/>
            <a:chOff x="0" y="0"/>
            <a:chExt cx="4816593" cy="563070"/>
          </a:xfrm>
        </p:grpSpPr>
        <p:sp>
          <p:nvSpPr>
            <p:cNvPr name="Freeform 3" id="3"/>
            <p:cNvSpPr/>
            <p:nvPr/>
          </p:nvSpPr>
          <p:spPr>
            <a:xfrm flipH="false" flipV="false" rot="0">
              <a:off x="0" y="0"/>
              <a:ext cx="4816592" cy="563070"/>
            </a:xfrm>
            <a:custGeom>
              <a:avLst/>
              <a:gdLst/>
              <a:ahLst/>
              <a:cxnLst/>
              <a:rect r="r" b="b" t="t" l="l"/>
              <a:pathLst>
                <a:path h="563070" w="4816592">
                  <a:moveTo>
                    <a:pt x="0" y="0"/>
                  </a:moveTo>
                  <a:lnTo>
                    <a:pt x="4816592" y="0"/>
                  </a:lnTo>
                  <a:lnTo>
                    <a:pt x="4816592" y="563070"/>
                  </a:lnTo>
                  <a:lnTo>
                    <a:pt x="0" y="563070"/>
                  </a:lnTo>
                  <a:close/>
                </a:path>
              </a:pathLst>
            </a:custGeom>
            <a:solidFill>
              <a:srgbClr val="FFF6E8"/>
            </a:solidFill>
          </p:spPr>
        </p:sp>
        <p:sp>
          <p:nvSpPr>
            <p:cNvPr name="TextBox 4" id="4"/>
            <p:cNvSpPr txBox="true"/>
            <p:nvPr/>
          </p:nvSpPr>
          <p:spPr>
            <a:xfrm>
              <a:off x="0" y="-38100"/>
              <a:ext cx="4816593" cy="60117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0" y="8559161"/>
            <a:ext cx="1986326" cy="2057400"/>
          </a:xfrm>
          <a:custGeom>
            <a:avLst/>
            <a:gdLst/>
            <a:ahLst/>
            <a:cxnLst/>
            <a:rect r="r" b="b" t="t" l="l"/>
            <a:pathLst>
              <a:path h="2057400" w="1986326">
                <a:moveTo>
                  <a:pt x="0" y="0"/>
                </a:moveTo>
                <a:lnTo>
                  <a:pt x="1986326" y="0"/>
                </a:lnTo>
                <a:lnTo>
                  <a:pt x="1986326"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16436190" y="8581875"/>
            <a:ext cx="1646220" cy="1705125"/>
          </a:xfrm>
          <a:custGeom>
            <a:avLst/>
            <a:gdLst/>
            <a:ahLst/>
            <a:cxnLst/>
            <a:rect r="r" b="b" t="t" l="l"/>
            <a:pathLst>
              <a:path h="1705125" w="1646220">
                <a:moveTo>
                  <a:pt x="0" y="0"/>
                </a:moveTo>
                <a:lnTo>
                  <a:pt x="1646220" y="0"/>
                </a:lnTo>
                <a:lnTo>
                  <a:pt x="1646220" y="1705125"/>
                </a:lnTo>
                <a:lnTo>
                  <a:pt x="0" y="17051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575386" y="672176"/>
            <a:ext cx="8038445"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TERCIH SÜRECI</a:t>
            </a:r>
          </a:p>
        </p:txBody>
      </p:sp>
      <p:sp>
        <p:nvSpPr>
          <p:cNvPr name="TextBox 8" id="8"/>
          <p:cNvSpPr txBox="true"/>
          <p:nvPr/>
        </p:nvSpPr>
        <p:spPr>
          <a:xfrm rot="0">
            <a:off x="1346609" y="3357277"/>
            <a:ext cx="16118281" cy="5522834"/>
          </a:xfrm>
          <a:prstGeom prst="rect">
            <a:avLst/>
          </a:prstGeom>
        </p:spPr>
        <p:txBody>
          <a:bodyPr anchor="t" rtlCol="false" tIns="0" lIns="0" bIns="0" rIns="0">
            <a:spAutoFit/>
          </a:bodyPr>
          <a:lstStyle/>
          <a:p>
            <a:pPr algn="l">
              <a:lnSpc>
                <a:spcPts val="4887"/>
              </a:lnSpc>
            </a:pPr>
            <a:r>
              <a:rPr lang="en-US" sz="3491">
                <a:solidFill>
                  <a:srgbClr val="000000"/>
                </a:solidFill>
                <a:latin typeface="Poppins"/>
                <a:ea typeface="Poppins"/>
                <a:cs typeface="Poppins"/>
                <a:sym typeface="Poppins"/>
              </a:rPr>
              <a:t>•</a:t>
            </a:r>
            <a:r>
              <a:rPr lang="en-US" sz="3491" b="true">
                <a:solidFill>
                  <a:srgbClr val="000000"/>
                </a:solidFill>
                <a:latin typeface="Poppins Bold"/>
                <a:ea typeface="Poppins Bold"/>
                <a:cs typeface="Poppins Bold"/>
                <a:sym typeface="Poppins Bold"/>
              </a:rPr>
              <a:t>Merkezi sınava giren öğrenciler;</a:t>
            </a:r>
            <a:r>
              <a:rPr lang="en-US" sz="3491">
                <a:solidFill>
                  <a:srgbClr val="000000"/>
                </a:solidFill>
                <a:latin typeface="Poppins"/>
                <a:ea typeface="Poppins"/>
                <a:cs typeface="Poppins"/>
                <a:sym typeface="Poppins"/>
              </a:rPr>
              <a:t> Merkezî Sınav Puanı İle Öğrenci Alan Okullar, Yerel Yerleştirme İle Öğrenci Alan Okullar ve Pansiyonlu Okullar olmak üzere 3 (üç) grupta tercih yapabileceklerdir.</a:t>
            </a:r>
          </a:p>
          <a:p>
            <a:pPr algn="l">
              <a:lnSpc>
                <a:spcPts val="4887"/>
              </a:lnSpc>
            </a:pPr>
          </a:p>
          <a:p>
            <a:pPr algn="l">
              <a:lnSpc>
                <a:spcPts val="4887"/>
              </a:lnSpc>
            </a:pPr>
          </a:p>
          <a:p>
            <a:pPr algn="l">
              <a:lnSpc>
                <a:spcPts val="5167"/>
              </a:lnSpc>
            </a:pPr>
            <a:r>
              <a:rPr lang="en-US" sz="3691">
                <a:solidFill>
                  <a:srgbClr val="000000"/>
                </a:solidFill>
                <a:latin typeface="Poppins"/>
                <a:ea typeface="Poppins"/>
                <a:cs typeface="Poppins"/>
                <a:sym typeface="Poppins"/>
              </a:rPr>
              <a:t>•</a:t>
            </a:r>
            <a:r>
              <a:rPr lang="en-US" sz="3691" b="true">
                <a:solidFill>
                  <a:srgbClr val="000000"/>
                </a:solidFill>
                <a:latin typeface="Poppins Bold"/>
                <a:ea typeface="Poppins Bold"/>
                <a:cs typeface="Poppins Bold"/>
                <a:sym typeface="Poppins Bold"/>
              </a:rPr>
              <a:t>Merkezî Sınava girmeyen öğrenciler</a:t>
            </a:r>
            <a:r>
              <a:rPr lang="en-US" sz="3691">
                <a:solidFill>
                  <a:srgbClr val="000000"/>
                </a:solidFill>
                <a:latin typeface="Poppins"/>
                <a:ea typeface="Poppins"/>
                <a:cs typeface="Poppins"/>
                <a:sym typeface="Poppins"/>
              </a:rPr>
              <a:t> ise Yerel Yerleştirme ile Öğrenci Alan Okullar ve Pansiyonlu Okullar olmak üzere 2 (iki) grupta tercih yapabileceklerdir</a:t>
            </a:r>
          </a:p>
          <a:p>
            <a:pPr algn="l">
              <a:lnSpc>
                <a:spcPts val="3724"/>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C3DBD8"/>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16823515" y="8800974"/>
            <a:ext cx="1354141" cy="1486026"/>
          </a:xfrm>
          <a:custGeom>
            <a:avLst/>
            <a:gdLst/>
            <a:ahLst/>
            <a:cxnLst/>
            <a:rect r="r" b="b" t="t" l="l"/>
            <a:pathLst>
              <a:path h="1486026" w="1354141">
                <a:moveTo>
                  <a:pt x="0" y="0"/>
                </a:moveTo>
                <a:lnTo>
                  <a:pt x="1354141" y="0"/>
                </a:lnTo>
                <a:lnTo>
                  <a:pt x="1354141" y="1486026"/>
                </a:lnTo>
                <a:lnTo>
                  <a:pt x="0" y="1486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045530" y="1147995"/>
            <a:ext cx="13401957"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TERCIH SÜRECI</a:t>
            </a:r>
          </a:p>
        </p:txBody>
      </p:sp>
      <p:sp>
        <p:nvSpPr>
          <p:cNvPr name="TextBox 7" id="7"/>
          <p:cNvSpPr txBox="true"/>
          <p:nvPr/>
        </p:nvSpPr>
        <p:spPr>
          <a:xfrm rot="0">
            <a:off x="504580" y="3955987"/>
            <a:ext cx="17294739" cy="4968875"/>
          </a:xfrm>
          <a:prstGeom prst="rect">
            <a:avLst/>
          </a:prstGeom>
        </p:spPr>
        <p:txBody>
          <a:bodyPr anchor="t" rtlCol="false" tIns="0" lIns="0" bIns="0" rIns="0">
            <a:spAutoFit/>
          </a:bodyPr>
          <a:lstStyle/>
          <a:p>
            <a:pPr algn="just">
              <a:lnSpc>
                <a:spcPts val="4900"/>
              </a:lnSpc>
            </a:pPr>
            <a:r>
              <a:rPr lang="en-US" sz="3500">
                <a:solidFill>
                  <a:srgbClr val="000000"/>
                </a:solidFill>
                <a:latin typeface="Poppins"/>
                <a:ea typeface="Poppins"/>
                <a:cs typeface="Poppins"/>
                <a:sym typeface="Poppins"/>
              </a:rPr>
              <a:t>•</a:t>
            </a:r>
            <a:r>
              <a:rPr lang="en-US" sz="3500">
                <a:solidFill>
                  <a:srgbClr val="000000"/>
                </a:solidFill>
                <a:latin typeface="Poppins"/>
                <a:ea typeface="Poppins"/>
                <a:cs typeface="Poppins"/>
                <a:sym typeface="Poppins"/>
              </a:rPr>
              <a:t>Öğrenciler, ilk olarak “Yerel Yerleştirme ile Öğrenci Alan Okullar” ekranından tercih yapacaklardır. Yerel yerleştirme tercihlerinden ilk 3 okulu Kayıt Alanından seçmek şartıyla öğrenciler en fazla 5 okul tercihinde bulunabileceklerdir. </a:t>
            </a:r>
          </a:p>
          <a:p>
            <a:pPr algn="just">
              <a:lnSpc>
                <a:spcPts val="4900"/>
              </a:lnSpc>
            </a:pPr>
          </a:p>
          <a:p>
            <a:pPr algn="just">
              <a:lnSpc>
                <a:spcPts val="4900"/>
              </a:lnSpc>
            </a:pPr>
            <a:r>
              <a:rPr lang="en-US" sz="3500">
                <a:solidFill>
                  <a:srgbClr val="000000"/>
                </a:solidFill>
                <a:latin typeface="Poppins"/>
                <a:ea typeface="Poppins"/>
                <a:cs typeface="Poppins"/>
                <a:sym typeface="Poppins"/>
              </a:rPr>
              <a:t>•Yapılan tercihlerde; aynı okul türünden (Anadolu Lisesi, Mesleki ve Teknik Anadolu Lisesi, Anadolu İmam Hatip Lisesi) en fazla 3 okul seçilebilecektir.</a:t>
            </a:r>
          </a:p>
          <a:p>
            <a:pPr algn="ctr">
              <a:lnSpc>
                <a:spcPts val="490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7D0AD"/>
        </a:solidFill>
      </p:bgPr>
    </p:bg>
    <p:spTree>
      <p:nvGrpSpPr>
        <p:cNvPr id="1" name=""/>
        <p:cNvGrpSpPr/>
        <p:nvPr/>
      </p:nvGrpSpPr>
      <p:grpSpPr>
        <a:xfrm>
          <a:off x="0" y="0"/>
          <a:ext cx="0" cy="0"/>
          <a:chOff x="0" y="0"/>
          <a:chExt cx="0" cy="0"/>
        </a:xfrm>
      </p:grpSpPr>
      <p:grpSp>
        <p:nvGrpSpPr>
          <p:cNvPr name="Group 2" id="2"/>
          <p:cNvGrpSpPr/>
          <p:nvPr/>
        </p:nvGrpSpPr>
        <p:grpSpPr>
          <a:xfrm rot="0">
            <a:off x="0" y="24971"/>
            <a:ext cx="18288000" cy="2396019"/>
            <a:chOff x="0" y="0"/>
            <a:chExt cx="4816593" cy="631050"/>
          </a:xfrm>
        </p:grpSpPr>
        <p:sp>
          <p:nvSpPr>
            <p:cNvPr name="Freeform 3" id="3"/>
            <p:cNvSpPr/>
            <p:nvPr/>
          </p:nvSpPr>
          <p:spPr>
            <a:xfrm flipH="false" flipV="false" rot="0">
              <a:off x="0" y="0"/>
              <a:ext cx="4816592" cy="631050"/>
            </a:xfrm>
            <a:custGeom>
              <a:avLst/>
              <a:gdLst/>
              <a:ahLst/>
              <a:cxnLst/>
              <a:rect r="r" b="b" t="t" l="l"/>
              <a:pathLst>
                <a:path h="631050" w="4816592">
                  <a:moveTo>
                    <a:pt x="0" y="0"/>
                  </a:moveTo>
                  <a:lnTo>
                    <a:pt x="4816592" y="0"/>
                  </a:lnTo>
                  <a:lnTo>
                    <a:pt x="4816592" y="631050"/>
                  </a:lnTo>
                  <a:lnTo>
                    <a:pt x="0" y="631050"/>
                  </a:lnTo>
                  <a:close/>
                </a:path>
              </a:pathLst>
            </a:custGeom>
            <a:solidFill>
              <a:srgbClr val="D1BDCF"/>
            </a:solidFill>
          </p:spPr>
        </p:sp>
        <p:sp>
          <p:nvSpPr>
            <p:cNvPr name="TextBox 4" id="4"/>
            <p:cNvSpPr txBox="true"/>
            <p:nvPr/>
          </p:nvSpPr>
          <p:spPr>
            <a:xfrm>
              <a:off x="0" y="-38100"/>
              <a:ext cx="4816593" cy="66915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16018863" y="231847"/>
            <a:ext cx="2141939" cy="1982268"/>
          </a:xfrm>
          <a:custGeom>
            <a:avLst/>
            <a:gdLst/>
            <a:ahLst/>
            <a:cxnLst/>
            <a:rect r="r" b="b" t="t" l="l"/>
            <a:pathLst>
              <a:path h="1982268" w="2141939">
                <a:moveTo>
                  <a:pt x="0" y="0"/>
                </a:moveTo>
                <a:lnTo>
                  <a:pt x="2141940" y="0"/>
                </a:lnTo>
                <a:lnTo>
                  <a:pt x="2141940" y="1982267"/>
                </a:lnTo>
                <a:lnTo>
                  <a:pt x="0" y="19822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4083055" y="945632"/>
            <a:ext cx="9310416"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TERCIH SÜRECI</a:t>
            </a:r>
          </a:p>
        </p:txBody>
      </p:sp>
      <p:sp>
        <p:nvSpPr>
          <p:cNvPr name="TextBox 7" id="7"/>
          <p:cNvSpPr txBox="true"/>
          <p:nvPr/>
        </p:nvSpPr>
        <p:spPr>
          <a:xfrm rot="0">
            <a:off x="847172" y="3333520"/>
            <a:ext cx="16607576" cy="6608951"/>
          </a:xfrm>
          <a:prstGeom prst="rect">
            <a:avLst/>
          </a:prstGeom>
        </p:spPr>
        <p:txBody>
          <a:bodyPr anchor="t" rtlCol="false" tIns="0" lIns="0" bIns="0" rIns="0">
            <a:spAutoFit/>
          </a:bodyPr>
          <a:lstStyle/>
          <a:p>
            <a:pPr algn="just">
              <a:lnSpc>
                <a:spcPts val="5224"/>
              </a:lnSpc>
            </a:pPr>
            <a:r>
              <a:rPr lang="en-US" sz="3731">
                <a:solidFill>
                  <a:srgbClr val="000000"/>
                </a:solidFill>
                <a:latin typeface="Poppins"/>
                <a:ea typeface="Poppins"/>
                <a:cs typeface="Poppins"/>
                <a:sym typeface="Poppins"/>
              </a:rPr>
              <a:t>•Yerel yerleştirme ile öğrenci alan okullar için tercihlerini yaparak kayıt işlemini tamamlayan öğrenciler, istemeleri hâlinde merkezî sınavla öğrenci alan okullar için açılacak</a:t>
            </a:r>
            <a:r>
              <a:rPr lang="en-US" sz="3731" b="true">
                <a:solidFill>
                  <a:srgbClr val="000000"/>
                </a:solidFill>
                <a:latin typeface="Poppins Bold"/>
                <a:ea typeface="Poppins Bold"/>
                <a:cs typeface="Poppins Bold"/>
                <a:sym typeface="Poppins Bold"/>
              </a:rPr>
              <a:t> “Merkezî Sınavla Öğrenci Alan Okullar”</a:t>
            </a:r>
            <a:r>
              <a:rPr lang="en-US" sz="3731">
                <a:solidFill>
                  <a:srgbClr val="000000"/>
                </a:solidFill>
                <a:latin typeface="Poppins"/>
                <a:ea typeface="Poppins"/>
                <a:cs typeface="Poppins"/>
                <a:sym typeface="Poppins"/>
              </a:rPr>
              <a:t> ekranından </a:t>
            </a:r>
            <a:r>
              <a:rPr lang="en-US" sz="3731" b="true">
                <a:solidFill>
                  <a:srgbClr val="000000"/>
                </a:solidFill>
                <a:latin typeface="Poppins Bold"/>
                <a:ea typeface="Poppins Bold"/>
                <a:cs typeface="Poppins Bold"/>
                <a:sym typeface="Poppins Bold"/>
              </a:rPr>
              <a:t>en fazla 10 okul</a:t>
            </a:r>
            <a:r>
              <a:rPr lang="en-US" sz="3731">
                <a:solidFill>
                  <a:srgbClr val="000000"/>
                </a:solidFill>
                <a:latin typeface="Poppins"/>
                <a:ea typeface="Poppins"/>
                <a:cs typeface="Poppins"/>
                <a:sym typeface="Poppins"/>
              </a:rPr>
              <a:t>; </a:t>
            </a:r>
            <a:r>
              <a:rPr lang="en-US" sz="3731" b="true">
                <a:solidFill>
                  <a:srgbClr val="000000"/>
                </a:solidFill>
                <a:latin typeface="Poppins Bold"/>
                <a:ea typeface="Poppins Bold"/>
                <a:cs typeface="Poppins Bold"/>
                <a:sym typeface="Poppins Bold"/>
              </a:rPr>
              <a:t>“Pansiyonlu Okullar”</a:t>
            </a:r>
            <a:r>
              <a:rPr lang="en-US" sz="3731">
                <a:solidFill>
                  <a:srgbClr val="000000"/>
                </a:solidFill>
                <a:latin typeface="Poppins"/>
                <a:ea typeface="Poppins"/>
                <a:cs typeface="Poppins"/>
                <a:sym typeface="Poppins"/>
              </a:rPr>
              <a:t> tercih ekranından da </a:t>
            </a:r>
            <a:r>
              <a:rPr lang="en-US" sz="3731" b="true">
                <a:solidFill>
                  <a:srgbClr val="000000"/>
                </a:solidFill>
                <a:latin typeface="Poppins Bold"/>
                <a:ea typeface="Poppins Bold"/>
                <a:cs typeface="Poppins Bold"/>
                <a:sym typeface="Poppins Bold"/>
              </a:rPr>
              <a:t>en fazla 5 okul</a:t>
            </a:r>
            <a:r>
              <a:rPr lang="en-US" sz="3731">
                <a:solidFill>
                  <a:srgbClr val="000000"/>
                </a:solidFill>
                <a:latin typeface="Poppins"/>
                <a:ea typeface="Poppins"/>
                <a:cs typeface="Poppins"/>
                <a:sym typeface="Poppins"/>
              </a:rPr>
              <a:t> olmak üzere toplamda </a:t>
            </a:r>
            <a:r>
              <a:rPr lang="en-US" sz="3731" b="true">
                <a:solidFill>
                  <a:srgbClr val="000000"/>
                </a:solidFill>
                <a:latin typeface="Poppins Bold"/>
                <a:ea typeface="Poppins Bold"/>
                <a:cs typeface="Poppins Bold"/>
                <a:sym typeface="Poppins Bold"/>
              </a:rPr>
              <a:t>20 okul</a:t>
            </a:r>
            <a:r>
              <a:rPr lang="en-US" sz="3731">
                <a:solidFill>
                  <a:srgbClr val="000000"/>
                </a:solidFill>
                <a:latin typeface="Poppins"/>
                <a:ea typeface="Poppins"/>
                <a:cs typeface="Poppins"/>
                <a:sym typeface="Poppins"/>
              </a:rPr>
              <a:t> tercihinde bulunabilecektir.</a:t>
            </a:r>
          </a:p>
          <a:p>
            <a:pPr algn="just">
              <a:lnSpc>
                <a:spcPts val="5224"/>
              </a:lnSpc>
            </a:pPr>
          </a:p>
          <a:p>
            <a:pPr algn="just">
              <a:lnSpc>
                <a:spcPts val="5224"/>
              </a:lnSpc>
            </a:pPr>
            <a:r>
              <a:rPr lang="en-US" sz="3731">
                <a:solidFill>
                  <a:srgbClr val="000000"/>
                </a:solidFill>
                <a:latin typeface="Poppins"/>
                <a:ea typeface="Poppins"/>
                <a:cs typeface="Poppins"/>
                <a:sym typeface="Poppins"/>
              </a:rPr>
              <a:t>•</a:t>
            </a:r>
            <a:r>
              <a:rPr lang="en-US" sz="3731" b="true">
                <a:solidFill>
                  <a:srgbClr val="000000"/>
                </a:solidFill>
                <a:latin typeface="Poppins Bold"/>
                <a:ea typeface="Poppins Bold"/>
                <a:cs typeface="Poppins Bold"/>
                <a:sym typeface="Poppins Bold"/>
              </a:rPr>
              <a:t>Sınava katılmayan öğrencilere Merkezî Sınavla Öğrenci Alan Okullar tercih ekranı açılmayacaktır.</a:t>
            </a:r>
          </a:p>
          <a:p>
            <a:pPr algn="just">
              <a:lnSpc>
                <a:spcPts val="5458"/>
              </a:lnSpc>
            </a:pPr>
          </a:p>
        </p:txBody>
      </p:sp>
      <p:sp>
        <p:nvSpPr>
          <p:cNvPr name="Freeform 8" id="8"/>
          <p:cNvSpPr/>
          <p:nvPr/>
        </p:nvSpPr>
        <p:spPr>
          <a:xfrm flipH="false" flipV="false" rot="-5400000">
            <a:off x="16528460" y="8715432"/>
            <a:ext cx="1852577" cy="1714476"/>
          </a:xfrm>
          <a:custGeom>
            <a:avLst/>
            <a:gdLst/>
            <a:ahLst/>
            <a:cxnLst/>
            <a:rect r="r" b="b" t="t" l="l"/>
            <a:pathLst>
              <a:path h="1714476" w="1852577">
                <a:moveTo>
                  <a:pt x="0" y="0"/>
                </a:moveTo>
                <a:lnTo>
                  <a:pt x="1852577" y="0"/>
                </a:lnTo>
                <a:lnTo>
                  <a:pt x="1852577" y="1714476"/>
                </a:lnTo>
                <a:lnTo>
                  <a:pt x="0" y="1714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400000">
            <a:off x="-170891" y="9181618"/>
            <a:ext cx="1368342" cy="1266338"/>
          </a:xfrm>
          <a:custGeom>
            <a:avLst/>
            <a:gdLst/>
            <a:ahLst/>
            <a:cxnLst/>
            <a:rect r="r" b="b" t="t" l="l"/>
            <a:pathLst>
              <a:path h="1266338" w="1368342">
                <a:moveTo>
                  <a:pt x="0" y="0"/>
                </a:moveTo>
                <a:lnTo>
                  <a:pt x="1368342" y="0"/>
                </a:lnTo>
                <a:lnTo>
                  <a:pt x="1368342" y="1266339"/>
                </a:lnTo>
                <a:lnTo>
                  <a:pt x="0" y="12663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CDCC1"/>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47625"/>
            <a:chOff x="0" y="0"/>
            <a:chExt cx="4816593" cy="12543"/>
          </a:xfrm>
        </p:grpSpPr>
        <p:sp>
          <p:nvSpPr>
            <p:cNvPr name="Freeform 3" id="3"/>
            <p:cNvSpPr/>
            <p:nvPr/>
          </p:nvSpPr>
          <p:spPr>
            <a:xfrm flipH="false" flipV="false" rot="0">
              <a:off x="0" y="0"/>
              <a:ext cx="4816592" cy="12543"/>
            </a:xfrm>
            <a:custGeom>
              <a:avLst/>
              <a:gdLst/>
              <a:ahLst/>
              <a:cxnLst/>
              <a:rect r="r" b="b" t="t" l="l"/>
              <a:pathLst>
                <a:path h="12543" w="4816592">
                  <a:moveTo>
                    <a:pt x="0" y="0"/>
                  </a:moveTo>
                  <a:lnTo>
                    <a:pt x="4816592" y="0"/>
                  </a:lnTo>
                  <a:lnTo>
                    <a:pt x="4816592" y="12543"/>
                  </a:lnTo>
                  <a:lnTo>
                    <a:pt x="0" y="12543"/>
                  </a:lnTo>
                  <a:close/>
                </a:path>
              </a:pathLst>
            </a:custGeom>
            <a:solidFill>
              <a:srgbClr val="FFF6E8"/>
            </a:solidFill>
          </p:spPr>
        </p:sp>
        <p:sp>
          <p:nvSpPr>
            <p:cNvPr name="TextBox 4" id="4"/>
            <p:cNvSpPr txBox="true"/>
            <p:nvPr/>
          </p:nvSpPr>
          <p:spPr>
            <a:xfrm>
              <a:off x="0" y="-38100"/>
              <a:ext cx="4816593" cy="50643"/>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205571" y="8098072"/>
            <a:ext cx="1986326" cy="2057400"/>
          </a:xfrm>
          <a:custGeom>
            <a:avLst/>
            <a:gdLst/>
            <a:ahLst/>
            <a:cxnLst/>
            <a:rect r="r" b="b" t="t" l="l"/>
            <a:pathLst>
              <a:path h="2057400" w="1986326">
                <a:moveTo>
                  <a:pt x="0" y="0"/>
                </a:moveTo>
                <a:lnTo>
                  <a:pt x="1986327" y="0"/>
                </a:lnTo>
                <a:lnTo>
                  <a:pt x="198632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0800000">
            <a:off x="16641780" y="8405738"/>
            <a:ext cx="1646220" cy="1705125"/>
          </a:xfrm>
          <a:custGeom>
            <a:avLst/>
            <a:gdLst/>
            <a:ahLst/>
            <a:cxnLst/>
            <a:rect r="r" b="b" t="t" l="l"/>
            <a:pathLst>
              <a:path h="1705125" w="1646220">
                <a:moveTo>
                  <a:pt x="0" y="0"/>
                </a:moveTo>
                <a:lnTo>
                  <a:pt x="1646220" y="0"/>
                </a:lnTo>
                <a:lnTo>
                  <a:pt x="1646220" y="1705124"/>
                </a:lnTo>
                <a:lnTo>
                  <a:pt x="0" y="17051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356692" y="2732924"/>
            <a:ext cx="12178664" cy="4216862"/>
          </a:xfrm>
          <a:custGeom>
            <a:avLst/>
            <a:gdLst/>
            <a:ahLst/>
            <a:cxnLst/>
            <a:rect r="r" b="b" t="t" l="l"/>
            <a:pathLst>
              <a:path h="4216862" w="12178664">
                <a:moveTo>
                  <a:pt x="0" y="0"/>
                </a:moveTo>
                <a:lnTo>
                  <a:pt x="12178664" y="0"/>
                </a:lnTo>
                <a:lnTo>
                  <a:pt x="12178664" y="4216862"/>
                </a:lnTo>
                <a:lnTo>
                  <a:pt x="0" y="42168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4766182" y="3914181"/>
            <a:ext cx="7895816" cy="17495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MERKEZI VE YEREL YERLEŞTIRME SÜRECI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C3DBD8"/>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16823515" y="8800974"/>
            <a:ext cx="1354141" cy="1486026"/>
          </a:xfrm>
          <a:custGeom>
            <a:avLst/>
            <a:gdLst/>
            <a:ahLst/>
            <a:cxnLst/>
            <a:rect r="r" b="b" t="t" l="l"/>
            <a:pathLst>
              <a:path h="1486026" w="1354141">
                <a:moveTo>
                  <a:pt x="0" y="0"/>
                </a:moveTo>
                <a:lnTo>
                  <a:pt x="1354141" y="0"/>
                </a:lnTo>
                <a:lnTo>
                  <a:pt x="1354141" y="1486026"/>
                </a:lnTo>
                <a:lnTo>
                  <a:pt x="0" y="1486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045530" y="1147995"/>
            <a:ext cx="13401957"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MERKEZI YERLEŞTIRME</a:t>
            </a:r>
          </a:p>
        </p:txBody>
      </p:sp>
      <p:sp>
        <p:nvSpPr>
          <p:cNvPr name="TextBox 7" id="7"/>
          <p:cNvSpPr txBox="true"/>
          <p:nvPr/>
        </p:nvSpPr>
        <p:spPr>
          <a:xfrm rot="0">
            <a:off x="1028700" y="4490236"/>
            <a:ext cx="15776197" cy="1609613"/>
          </a:xfrm>
          <a:prstGeom prst="rect">
            <a:avLst/>
          </a:prstGeom>
        </p:spPr>
        <p:txBody>
          <a:bodyPr anchor="t" rtlCol="false" tIns="0" lIns="0" bIns="0" rIns="0">
            <a:spAutoFit/>
          </a:bodyPr>
          <a:lstStyle/>
          <a:p>
            <a:pPr algn="just" marL="647705" indent="-323852" lvl="1">
              <a:lnSpc>
                <a:spcPts val="4200"/>
              </a:lnSpc>
              <a:buFont typeface="Arial"/>
              <a:buChar char="•"/>
            </a:pPr>
            <a:r>
              <a:rPr lang="en-US" sz="3000">
                <a:solidFill>
                  <a:srgbClr val="000000"/>
                </a:solidFill>
                <a:latin typeface="Poppins"/>
                <a:ea typeface="Poppins"/>
                <a:cs typeface="Poppins"/>
                <a:sym typeface="Poppins"/>
              </a:rPr>
              <a:t>Merkezî sınavla öğrenci alan okulların belirlenen kontenjanlarına </a:t>
            </a:r>
            <a:r>
              <a:rPr lang="en-US" b="true" sz="3000">
                <a:solidFill>
                  <a:srgbClr val="000000"/>
                </a:solidFill>
                <a:latin typeface="Poppins Bold"/>
                <a:ea typeface="Poppins Bold"/>
                <a:cs typeface="Poppins Bold"/>
                <a:sym typeface="Poppins Bold"/>
              </a:rPr>
              <a:t>puan üstünlüğüne göre</a:t>
            </a:r>
            <a:r>
              <a:rPr lang="en-US" sz="3000">
                <a:solidFill>
                  <a:srgbClr val="000000"/>
                </a:solidFill>
                <a:latin typeface="Poppins"/>
                <a:ea typeface="Poppins"/>
                <a:cs typeface="Poppins"/>
                <a:sym typeface="Poppins"/>
              </a:rPr>
              <a:t> tercihleri doğrultusunda yerleştirme yapılacaktır.</a:t>
            </a:r>
          </a:p>
          <a:p>
            <a:pPr algn="just">
              <a:lnSpc>
                <a:spcPts val="4200"/>
              </a:lnSpc>
            </a:pPr>
          </a:p>
        </p:txBody>
      </p:sp>
      <p:sp>
        <p:nvSpPr>
          <p:cNvPr name="TextBox 8" id="8"/>
          <p:cNvSpPr txBox="true"/>
          <p:nvPr/>
        </p:nvSpPr>
        <p:spPr>
          <a:xfrm rot="0">
            <a:off x="1028700" y="6348341"/>
            <a:ext cx="15929253" cy="2590801"/>
          </a:xfrm>
          <a:prstGeom prst="rect">
            <a:avLst/>
          </a:prstGeom>
        </p:spPr>
        <p:txBody>
          <a:bodyPr anchor="t" rtlCol="false" tIns="0" lIns="0" bIns="0" rIns="0">
            <a:spAutoFit/>
          </a:bodyPr>
          <a:lstStyle/>
          <a:p>
            <a:pPr algn="just" marL="647695" indent="-323848" lvl="1">
              <a:lnSpc>
                <a:spcPts val="4199"/>
              </a:lnSpc>
              <a:buFont typeface="Arial"/>
              <a:buChar char="•"/>
            </a:pPr>
            <a:r>
              <a:rPr lang="en-US" sz="2999">
                <a:solidFill>
                  <a:srgbClr val="000000"/>
                </a:solidFill>
                <a:latin typeface="Canva Sans"/>
                <a:ea typeface="Canva Sans"/>
                <a:cs typeface="Canva Sans"/>
                <a:sym typeface="Canva Sans"/>
              </a:rPr>
              <a:t>Sınavla öğrenci alan okullarda Merkezî Sınav Puanının eşitliği hâlinde sırasıyla;</a:t>
            </a:r>
            <a:r>
              <a:rPr lang="en-US" b="true" sz="2999">
                <a:solidFill>
                  <a:srgbClr val="000000"/>
                </a:solidFill>
                <a:latin typeface="Canva Sans Bold"/>
                <a:ea typeface="Canva Sans Bold"/>
                <a:cs typeface="Canva Sans Bold"/>
                <a:sym typeface="Canva Sans Bold"/>
              </a:rPr>
              <a:t> Okul Başarı Puanı (OBP) üstünlüğüne, sırasıyla 8’inci, 7’nci ve 6’ncı sınıflardaki Yıl Sonu Başarı Puanı (YBP) üstünlüğüne, 8’inci sınıfta özürsüz devamsızlık yapılan gün sayısının azlığına, tercih önceliğine ve öğrencinin doğum tarihine göre yaşı küçük olana bakılarak</a:t>
            </a:r>
            <a:r>
              <a:rPr lang="en-US" sz="2999">
                <a:solidFill>
                  <a:srgbClr val="000000"/>
                </a:solidFill>
                <a:latin typeface="Canva Sans"/>
                <a:ea typeface="Canva Sans"/>
                <a:cs typeface="Canva Sans"/>
                <a:sym typeface="Canva Sans"/>
              </a:rPr>
              <a:t> yerleştirme yapılır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068969"/>
            <a:chOff x="0" y="0"/>
            <a:chExt cx="4816593" cy="808288"/>
          </a:xfrm>
        </p:grpSpPr>
        <p:sp>
          <p:nvSpPr>
            <p:cNvPr name="Freeform 3" id="3"/>
            <p:cNvSpPr/>
            <p:nvPr/>
          </p:nvSpPr>
          <p:spPr>
            <a:xfrm flipH="false" flipV="false" rot="0">
              <a:off x="0" y="0"/>
              <a:ext cx="4816592" cy="808288"/>
            </a:xfrm>
            <a:custGeom>
              <a:avLst/>
              <a:gdLst/>
              <a:ahLst/>
              <a:cxnLst/>
              <a:rect r="r" b="b" t="t" l="l"/>
              <a:pathLst>
                <a:path h="808288" w="4816592">
                  <a:moveTo>
                    <a:pt x="0" y="0"/>
                  </a:moveTo>
                  <a:lnTo>
                    <a:pt x="4816592" y="0"/>
                  </a:lnTo>
                  <a:lnTo>
                    <a:pt x="4816592" y="808288"/>
                  </a:lnTo>
                  <a:lnTo>
                    <a:pt x="0" y="808288"/>
                  </a:lnTo>
                  <a:close/>
                </a:path>
              </a:pathLst>
            </a:custGeom>
            <a:solidFill>
              <a:srgbClr val="F6BEBD"/>
            </a:solidFill>
          </p:spPr>
        </p:sp>
        <p:sp>
          <p:nvSpPr>
            <p:cNvPr name="TextBox 4" id="4"/>
            <p:cNvSpPr txBox="true"/>
            <p:nvPr/>
          </p:nvSpPr>
          <p:spPr>
            <a:xfrm>
              <a:off x="0" y="-38100"/>
              <a:ext cx="4816593" cy="846388"/>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21770" y="817117"/>
            <a:ext cx="2100940" cy="2367863"/>
          </a:xfrm>
          <a:custGeom>
            <a:avLst/>
            <a:gdLst/>
            <a:ahLst/>
            <a:cxnLst/>
            <a:rect r="r" b="b" t="t" l="l"/>
            <a:pathLst>
              <a:path h="2367863" w="2100940">
                <a:moveTo>
                  <a:pt x="0" y="0"/>
                </a:moveTo>
                <a:lnTo>
                  <a:pt x="2100940" y="0"/>
                </a:lnTo>
                <a:lnTo>
                  <a:pt x="2100940" y="2367863"/>
                </a:lnTo>
                <a:lnTo>
                  <a:pt x="0" y="2367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924278">
            <a:off x="14740690" y="185795"/>
            <a:ext cx="3900889" cy="2489476"/>
          </a:xfrm>
          <a:custGeom>
            <a:avLst/>
            <a:gdLst/>
            <a:ahLst/>
            <a:cxnLst/>
            <a:rect r="r" b="b" t="t" l="l"/>
            <a:pathLst>
              <a:path h="2489476" w="3900889">
                <a:moveTo>
                  <a:pt x="0" y="0"/>
                </a:moveTo>
                <a:lnTo>
                  <a:pt x="3900889" y="0"/>
                </a:lnTo>
                <a:lnTo>
                  <a:pt x="3900889" y="2489476"/>
                </a:lnTo>
                <a:lnTo>
                  <a:pt x="0" y="2489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9939729">
            <a:off x="14740690" y="8407801"/>
            <a:ext cx="3900889" cy="2489476"/>
          </a:xfrm>
          <a:custGeom>
            <a:avLst/>
            <a:gdLst/>
            <a:ahLst/>
            <a:cxnLst/>
            <a:rect r="r" b="b" t="t" l="l"/>
            <a:pathLst>
              <a:path h="2489476" w="3900889">
                <a:moveTo>
                  <a:pt x="0" y="0"/>
                </a:moveTo>
                <a:lnTo>
                  <a:pt x="3900889" y="0"/>
                </a:lnTo>
                <a:lnTo>
                  <a:pt x="3900889" y="2489477"/>
                </a:lnTo>
                <a:lnTo>
                  <a:pt x="0" y="2489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742963" y="1076325"/>
            <a:ext cx="12199498"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YEREL YERLEŞTIRME</a:t>
            </a:r>
          </a:p>
        </p:txBody>
      </p:sp>
      <p:sp>
        <p:nvSpPr>
          <p:cNvPr name="TextBox 9" id="9"/>
          <p:cNvSpPr txBox="true"/>
          <p:nvPr/>
        </p:nvSpPr>
        <p:spPr>
          <a:xfrm rot="0">
            <a:off x="492889" y="4205113"/>
            <a:ext cx="17302222" cy="4382885"/>
          </a:xfrm>
          <a:prstGeom prst="rect">
            <a:avLst/>
          </a:prstGeom>
        </p:spPr>
        <p:txBody>
          <a:bodyPr anchor="t" rtlCol="false" tIns="0" lIns="0" bIns="0" rIns="0">
            <a:spAutoFit/>
          </a:bodyPr>
          <a:lstStyle/>
          <a:p>
            <a:pPr algn="just" marL="669285" indent="-334642" lvl="1">
              <a:lnSpc>
                <a:spcPts val="4339"/>
              </a:lnSpc>
              <a:buFont typeface="Arial"/>
              <a:buChar char="•"/>
            </a:pPr>
            <a:r>
              <a:rPr lang="en-US" b="true" sz="3099">
                <a:solidFill>
                  <a:srgbClr val="000000"/>
                </a:solidFill>
                <a:latin typeface="Canva Sans Bold"/>
                <a:ea typeface="Canva Sans Bold"/>
                <a:cs typeface="Canva Sans Bold"/>
                <a:sym typeface="Canva Sans Bold"/>
              </a:rPr>
              <a:t>Yerel yerleştirme işlemleri</a:t>
            </a:r>
            <a:r>
              <a:rPr lang="en-US" sz="3099">
                <a:solidFill>
                  <a:srgbClr val="000000"/>
                </a:solidFill>
                <a:latin typeface="Canva Sans"/>
                <a:ea typeface="Canva Sans"/>
                <a:cs typeface="Canva Sans"/>
                <a:sym typeface="Canva Sans"/>
              </a:rPr>
              <a:t> okulların türü, kontenjanı ve konumuna göre il/ilçe millî eğitim müdürlüklerince oluşturulan </a:t>
            </a:r>
            <a:r>
              <a:rPr lang="en-US" sz="3099" i="true">
                <a:solidFill>
                  <a:srgbClr val="000000"/>
                </a:solidFill>
                <a:latin typeface="Canva Sans Italics"/>
                <a:ea typeface="Canva Sans Italics"/>
                <a:cs typeface="Canva Sans Italics"/>
                <a:sym typeface="Canva Sans Italics"/>
              </a:rPr>
              <a:t>ortaöğretim kayıt alanlarındaki</a:t>
            </a:r>
            <a:r>
              <a:rPr lang="en-US" sz="3099">
                <a:solidFill>
                  <a:srgbClr val="000000"/>
                </a:solidFill>
                <a:latin typeface="Canva Sans"/>
                <a:ea typeface="Canva Sans"/>
                <a:cs typeface="Canva Sans"/>
                <a:sym typeface="Canva Sans"/>
              </a:rPr>
              <a:t>okullara sırasıyla öğrencilerin ikamet adresleri, okul başarı puanının üstünlüğü ve okula özürsüz devamsızlık yapılan gün sayısının azlığı kriterlerine göre yapılır. </a:t>
            </a:r>
          </a:p>
          <a:p>
            <a:pPr algn="just">
              <a:lnSpc>
                <a:spcPts val="4339"/>
              </a:lnSpc>
            </a:pPr>
          </a:p>
          <a:p>
            <a:pPr algn="just" marL="669285" indent="-334642" lvl="1">
              <a:lnSpc>
                <a:spcPts val="4339"/>
              </a:lnSpc>
              <a:buFont typeface="Arial"/>
              <a:buChar char="•"/>
            </a:pPr>
            <a:r>
              <a:rPr lang="en-US" sz="3099">
                <a:solidFill>
                  <a:srgbClr val="000000"/>
                </a:solidFill>
                <a:latin typeface="Canva Sans"/>
                <a:ea typeface="Canva Sans"/>
                <a:cs typeface="Canva Sans"/>
                <a:sym typeface="Canva Sans"/>
              </a:rPr>
              <a:t>Değerlendirmede eşitlik olması durumunda sırasıyla; </a:t>
            </a:r>
            <a:r>
              <a:rPr lang="en-US" b="true" sz="3099">
                <a:solidFill>
                  <a:srgbClr val="000000"/>
                </a:solidFill>
                <a:latin typeface="Canva Sans Bold"/>
                <a:ea typeface="Canva Sans Bold"/>
                <a:cs typeface="Canva Sans Bold"/>
                <a:sym typeface="Canva Sans Bold"/>
              </a:rPr>
              <a:t>8’inci, 7’nci ve 6’ncı sınıflardaki yıl sonu başarı puanı üstünlüğüne</a:t>
            </a:r>
            <a:r>
              <a:rPr lang="en-US" sz="3099">
                <a:solidFill>
                  <a:srgbClr val="000000"/>
                </a:solidFill>
                <a:latin typeface="Canva Sans"/>
                <a:ea typeface="Canva Sans"/>
                <a:cs typeface="Canva Sans"/>
                <a:sym typeface="Canva Sans"/>
              </a:rPr>
              <a:t> bakılarak yerleştirme yapılır.</a:t>
            </a:r>
          </a:p>
          <a:p>
            <a:pPr algn="just">
              <a:lnSpc>
                <a:spcPts val="4899"/>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307463"/>
            <a:chOff x="0" y="0"/>
            <a:chExt cx="4816593" cy="871101"/>
          </a:xfrm>
        </p:grpSpPr>
        <p:sp>
          <p:nvSpPr>
            <p:cNvPr name="Freeform 3" id="3"/>
            <p:cNvSpPr/>
            <p:nvPr/>
          </p:nvSpPr>
          <p:spPr>
            <a:xfrm flipH="false" flipV="false" rot="0">
              <a:off x="0" y="0"/>
              <a:ext cx="4816592" cy="871101"/>
            </a:xfrm>
            <a:custGeom>
              <a:avLst/>
              <a:gdLst/>
              <a:ahLst/>
              <a:cxnLst/>
              <a:rect r="r" b="b" t="t" l="l"/>
              <a:pathLst>
                <a:path h="871101" w="4816592">
                  <a:moveTo>
                    <a:pt x="0" y="0"/>
                  </a:moveTo>
                  <a:lnTo>
                    <a:pt x="4816592" y="0"/>
                  </a:lnTo>
                  <a:lnTo>
                    <a:pt x="4816592" y="871101"/>
                  </a:lnTo>
                  <a:lnTo>
                    <a:pt x="0" y="871101"/>
                  </a:lnTo>
                  <a:close/>
                </a:path>
              </a:pathLst>
            </a:custGeom>
            <a:solidFill>
              <a:srgbClr val="F6BEBD"/>
            </a:solidFill>
          </p:spPr>
        </p:sp>
        <p:sp>
          <p:nvSpPr>
            <p:cNvPr name="TextBox 4" id="4"/>
            <p:cNvSpPr txBox="true"/>
            <p:nvPr/>
          </p:nvSpPr>
          <p:spPr>
            <a:xfrm>
              <a:off x="0" y="-38100"/>
              <a:ext cx="4816593" cy="909201"/>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21770" y="817117"/>
            <a:ext cx="2100940" cy="2367863"/>
          </a:xfrm>
          <a:custGeom>
            <a:avLst/>
            <a:gdLst/>
            <a:ahLst/>
            <a:cxnLst/>
            <a:rect r="r" b="b" t="t" l="l"/>
            <a:pathLst>
              <a:path h="2367863" w="2100940">
                <a:moveTo>
                  <a:pt x="0" y="0"/>
                </a:moveTo>
                <a:lnTo>
                  <a:pt x="2100940" y="0"/>
                </a:lnTo>
                <a:lnTo>
                  <a:pt x="2100940" y="2367863"/>
                </a:lnTo>
                <a:lnTo>
                  <a:pt x="0" y="2367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924278">
            <a:off x="14740690" y="185795"/>
            <a:ext cx="3900889" cy="2489476"/>
          </a:xfrm>
          <a:custGeom>
            <a:avLst/>
            <a:gdLst/>
            <a:ahLst/>
            <a:cxnLst/>
            <a:rect r="r" b="b" t="t" l="l"/>
            <a:pathLst>
              <a:path h="2489476" w="3900889">
                <a:moveTo>
                  <a:pt x="0" y="0"/>
                </a:moveTo>
                <a:lnTo>
                  <a:pt x="3900889" y="0"/>
                </a:lnTo>
                <a:lnTo>
                  <a:pt x="3900889" y="2489476"/>
                </a:lnTo>
                <a:lnTo>
                  <a:pt x="0" y="2489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9939729">
            <a:off x="14740690" y="8407801"/>
            <a:ext cx="3900889" cy="2489476"/>
          </a:xfrm>
          <a:custGeom>
            <a:avLst/>
            <a:gdLst/>
            <a:ahLst/>
            <a:cxnLst/>
            <a:rect r="r" b="b" t="t" l="l"/>
            <a:pathLst>
              <a:path h="2489476" w="3900889">
                <a:moveTo>
                  <a:pt x="0" y="0"/>
                </a:moveTo>
                <a:lnTo>
                  <a:pt x="3900889" y="0"/>
                </a:lnTo>
                <a:lnTo>
                  <a:pt x="3900889" y="2489477"/>
                </a:lnTo>
                <a:lnTo>
                  <a:pt x="0" y="2489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742963" y="1076325"/>
            <a:ext cx="12199498" cy="17495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YERLEŞTIRMEDE ÖNCELIKLI DURUMLAR </a:t>
            </a:r>
          </a:p>
        </p:txBody>
      </p:sp>
      <p:sp>
        <p:nvSpPr>
          <p:cNvPr name="TextBox 9" id="9"/>
          <p:cNvSpPr txBox="true"/>
          <p:nvPr/>
        </p:nvSpPr>
        <p:spPr>
          <a:xfrm rot="0">
            <a:off x="274305" y="3835986"/>
            <a:ext cx="17612457" cy="5667343"/>
          </a:xfrm>
          <a:prstGeom prst="rect">
            <a:avLst/>
          </a:prstGeom>
        </p:spPr>
        <p:txBody>
          <a:bodyPr anchor="t" rtlCol="false" tIns="0" lIns="0" bIns="0" rIns="0">
            <a:spAutoFit/>
          </a:bodyPr>
          <a:lstStyle/>
          <a:p>
            <a:pPr algn="l">
              <a:lnSpc>
                <a:spcPts val="4086"/>
              </a:lnSpc>
            </a:pPr>
            <a:r>
              <a:rPr lang="en-US" sz="2918">
                <a:solidFill>
                  <a:srgbClr val="000000"/>
                </a:solidFill>
                <a:latin typeface="Canva Sans"/>
                <a:ea typeface="Canva Sans"/>
                <a:cs typeface="Canva Sans"/>
                <a:sym typeface="Canva Sans"/>
              </a:rPr>
              <a:t>Tercih edilen lise bakımından; </a:t>
            </a:r>
          </a:p>
          <a:p>
            <a:pPr algn="l">
              <a:lnSpc>
                <a:spcPts val="4086"/>
              </a:lnSpc>
            </a:pPr>
          </a:p>
          <a:p>
            <a:pPr algn="l">
              <a:lnSpc>
                <a:spcPts val="4086"/>
              </a:lnSpc>
            </a:pPr>
            <a:r>
              <a:rPr lang="en-US" sz="2918">
                <a:solidFill>
                  <a:srgbClr val="000000"/>
                </a:solidFill>
                <a:latin typeface="Canva Sans"/>
                <a:ea typeface="Canva Sans"/>
                <a:cs typeface="Canva Sans"/>
                <a:sym typeface="Canva Sans"/>
              </a:rPr>
              <a:t>   1. Öğrenciler, ikamet adresine göre bulunduğu Kayıt Alanından okul tercih etmeleri durumunda, aynı okulu tercih eden Komşu Kayıt Alanındaki öğrencilerden; Komşu Kayıt Alanındaki öğrenciler de Diğer Kayıt Alanlarındaki öğrencilerden öncelikli yerleştirilecektir.</a:t>
            </a:r>
          </a:p>
          <a:p>
            <a:pPr algn="l">
              <a:lnSpc>
                <a:spcPts val="4086"/>
              </a:lnSpc>
            </a:pPr>
          </a:p>
          <a:p>
            <a:pPr algn="l">
              <a:lnSpc>
                <a:spcPts val="4086"/>
              </a:lnSpc>
            </a:pPr>
            <a:r>
              <a:rPr lang="en-US" sz="2918">
                <a:solidFill>
                  <a:srgbClr val="000000"/>
                </a:solidFill>
                <a:latin typeface="Canva Sans"/>
                <a:ea typeface="Canva Sans"/>
                <a:cs typeface="Canva Sans"/>
                <a:sym typeface="Canva Sans"/>
              </a:rPr>
              <a:t>   2. Yerleştirmede, okul başarı puanı yüksek olan öğrenciler öncelikli olarak yerleştirilecektir.</a:t>
            </a:r>
          </a:p>
          <a:p>
            <a:pPr algn="l">
              <a:lnSpc>
                <a:spcPts val="4086"/>
              </a:lnSpc>
            </a:pPr>
          </a:p>
          <a:p>
            <a:pPr algn="l">
              <a:lnSpc>
                <a:spcPts val="4086"/>
              </a:lnSpc>
            </a:pPr>
            <a:r>
              <a:rPr lang="en-US" sz="2918">
                <a:solidFill>
                  <a:srgbClr val="000000"/>
                </a:solidFill>
                <a:latin typeface="Canva Sans"/>
                <a:ea typeface="Canva Sans"/>
                <a:cs typeface="Canva Sans"/>
                <a:sym typeface="Canva Sans"/>
              </a:rPr>
              <a:t>   3. Yerleştirmede, 8’inci sınıfta okula özürsüz devamsızlık yapılan gün sayısı az olan öğrenciler öncelikli olarak yerleştirilecektir. </a:t>
            </a:r>
          </a:p>
          <a:p>
            <a:pPr algn="l">
              <a:lnSpc>
                <a:spcPts val="4366"/>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949350"/>
            <a:chOff x="0" y="0"/>
            <a:chExt cx="4816593" cy="776784"/>
          </a:xfrm>
        </p:grpSpPr>
        <p:sp>
          <p:nvSpPr>
            <p:cNvPr name="Freeform 3" id="3"/>
            <p:cNvSpPr/>
            <p:nvPr/>
          </p:nvSpPr>
          <p:spPr>
            <a:xfrm flipH="false" flipV="false" rot="0">
              <a:off x="0" y="0"/>
              <a:ext cx="4816592" cy="776783"/>
            </a:xfrm>
            <a:custGeom>
              <a:avLst/>
              <a:gdLst/>
              <a:ahLst/>
              <a:cxnLst/>
              <a:rect r="r" b="b" t="t" l="l"/>
              <a:pathLst>
                <a:path h="776783" w="4816592">
                  <a:moveTo>
                    <a:pt x="0" y="0"/>
                  </a:moveTo>
                  <a:lnTo>
                    <a:pt x="4816592" y="0"/>
                  </a:lnTo>
                  <a:lnTo>
                    <a:pt x="4816592" y="776783"/>
                  </a:lnTo>
                  <a:lnTo>
                    <a:pt x="0" y="776783"/>
                  </a:lnTo>
                  <a:close/>
                </a:path>
              </a:pathLst>
            </a:custGeom>
            <a:solidFill>
              <a:srgbClr val="CCDCC1"/>
            </a:solidFill>
          </p:spPr>
        </p:sp>
        <p:sp>
          <p:nvSpPr>
            <p:cNvPr name="TextBox 4" id="4"/>
            <p:cNvSpPr txBox="true"/>
            <p:nvPr/>
          </p:nvSpPr>
          <p:spPr>
            <a:xfrm>
              <a:off x="0" y="-38100"/>
              <a:ext cx="4816593" cy="814884"/>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5400000">
            <a:off x="-81359" y="337602"/>
            <a:ext cx="2220118" cy="1868935"/>
          </a:xfrm>
          <a:custGeom>
            <a:avLst/>
            <a:gdLst/>
            <a:ahLst/>
            <a:cxnLst/>
            <a:rect r="r" b="b" t="t" l="l"/>
            <a:pathLst>
              <a:path h="1868935" w="2220118">
                <a:moveTo>
                  <a:pt x="0" y="0"/>
                </a:moveTo>
                <a:lnTo>
                  <a:pt x="2220118" y="0"/>
                </a:lnTo>
                <a:lnTo>
                  <a:pt x="2220118" y="1868935"/>
                </a:lnTo>
                <a:lnTo>
                  <a:pt x="0" y="18689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663712">
            <a:off x="16401419" y="8649630"/>
            <a:ext cx="1760741" cy="1482224"/>
          </a:xfrm>
          <a:custGeom>
            <a:avLst/>
            <a:gdLst/>
            <a:ahLst/>
            <a:cxnLst/>
            <a:rect r="r" b="b" t="t" l="l"/>
            <a:pathLst>
              <a:path h="1482224" w="1760741">
                <a:moveTo>
                  <a:pt x="0" y="0"/>
                </a:moveTo>
                <a:lnTo>
                  <a:pt x="1760741" y="0"/>
                </a:lnTo>
                <a:lnTo>
                  <a:pt x="1760741" y="1482224"/>
                </a:lnTo>
                <a:lnTo>
                  <a:pt x="0" y="148222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985422" y="923925"/>
            <a:ext cx="12108752" cy="17495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YERLEŞTIRMEDE ÖNCELIKLI DURUMLAR</a:t>
            </a:r>
          </a:p>
        </p:txBody>
      </p:sp>
      <p:sp>
        <p:nvSpPr>
          <p:cNvPr name="TextBox 8" id="8"/>
          <p:cNvSpPr txBox="true"/>
          <p:nvPr/>
        </p:nvSpPr>
        <p:spPr>
          <a:xfrm rot="0">
            <a:off x="330195" y="3188188"/>
            <a:ext cx="15273918" cy="6521952"/>
          </a:xfrm>
          <a:prstGeom prst="rect">
            <a:avLst/>
          </a:prstGeom>
        </p:spPr>
        <p:txBody>
          <a:bodyPr anchor="t" rtlCol="false" tIns="0" lIns="0" bIns="0" rIns="0">
            <a:spAutoFit/>
          </a:bodyPr>
          <a:lstStyle/>
          <a:p>
            <a:pPr algn="just">
              <a:lnSpc>
                <a:spcPts val="4298"/>
              </a:lnSpc>
            </a:pPr>
            <a:r>
              <a:rPr lang="en-US" sz="3070">
                <a:solidFill>
                  <a:srgbClr val="000000"/>
                </a:solidFill>
                <a:latin typeface="Poppins"/>
                <a:ea typeface="Poppins"/>
                <a:cs typeface="Poppins"/>
                <a:sym typeface="Poppins"/>
              </a:rPr>
              <a:t>Pansiyonlu okul tercihinde; </a:t>
            </a:r>
          </a:p>
          <a:p>
            <a:pPr algn="just">
              <a:lnSpc>
                <a:spcPts val="4298"/>
              </a:lnSpc>
            </a:pPr>
          </a:p>
          <a:p>
            <a:pPr algn="just">
              <a:lnSpc>
                <a:spcPts val="4298"/>
              </a:lnSpc>
            </a:pPr>
            <a:r>
              <a:rPr lang="en-US" sz="3070">
                <a:solidFill>
                  <a:srgbClr val="000000"/>
                </a:solidFill>
                <a:latin typeface="Poppins"/>
                <a:ea typeface="Poppins"/>
                <a:cs typeface="Poppins"/>
                <a:sym typeface="Poppins"/>
              </a:rPr>
              <a:t>   1.Yerleştirmede, okul başarı puanı yüksek olan öğrenciler öncelikli olarak yerleştirilecektir. </a:t>
            </a:r>
          </a:p>
          <a:p>
            <a:pPr algn="just">
              <a:lnSpc>
                <a:spcPts val="4298"/>
              </a:lnSpc>
            </a:pPr>
          </a:p>
          <a:p>
            <a:pPr algn="just">
              <a:lnSpc>
                <a:spcPts val="4298"/>
              </a:lnSpc>
            </a:pPr>
            <a:r>
              <a:rPr lang="en-US" sz="3070">
                <a:solidFill>
                  <a:srgbClr val="000000"/>
                </a:solidFill>
                <a:latin typeface="Poppins"/>
                <a:ea typeface="Poppins"/>
                <a:cs typeface="Poppins"/>
                <a:sym typeface="Poppins"/>
              </a:rPr>
              <a:t>   2.Yerleştirmede, 8’inci sınıfta okula özürsüz devamsızlık yapılan gün sayısı az olan öğrenciler öncelikli olarak yerleştirilecektir. </a:t>
            </a:r>
          </a:p>
          <a:p>
            <a:pPr algn="just">
              <a:lnSpc>
                <a:spcPts val="4298"/>
              </a:lnSpc>
            </a:pPr>
          </a:p>
          <a:p>
            <a:pPr algn="just">
              <a:lnSpc>
                <a:spcPts val="4298"/>
              </a:lnSpc>
            </a:pPr>
            <a:r>
              <a:rPr lang="en-US" sz="3070">
                <a:solidFill>
                  <a:srgbClr val="000000"/>
                </a:solidFill>
                <a:latin typeface="Poppins"/>
                <a:ea typeface="Poppins"/>
                <a:cs typeface="Poppins"/>
                <a:sym typeface="Poppins"/>
              </a:rPr>
              <a:t>  3.Değerlendirmede eşitlik olması durumunda sırasıyla; 8’inci, 7’nci ve 6’ncı sınıflardaki yıl sonu başarı puanı üstünlüğüne bakılarak yerleştirme yapılacaktır.</a:t>
            </a:r>
          </a:p>
          <a:p>
            <a:pPr algn="just">
              <a:lnSpc>
                <a:spcPts val="4298"/>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C3DBD8"/>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7992344" y="5971957"/>
            <a:ext cx="2303312" cy="1990655"/>
          </a:xfrm>
          <a:custGeom>
            <a:avLst/>
            <a:gdLst/>
            <a:ahLst/>
            <a:cxnLst/>
            <a:rect r="r" b="b" t="t" l="l"/>
            <a:pathLst>
              <a:path h="1990655" w="2303312">
                <a:moveTo>
                  <a:pt x="0" y="0"/>
                </a:moveTo>
                <a:lnTo>
                  <a:pt x="2303312" y="0"/>
                </a:lnTo>
                <a:lnTo>
                  <a:pt x="2303312" y="1990655"/>
                </a:lnTo>
                <a:lnTo>
                  <a:pt x="0" y="1990655"/>
                </a:lnTo>
                <a:lnTo>
                  <a:pt x="0" y="0"/>
                </a:lnTo>
                <a:close/>
              </a:path>
            </a:pathLst>
          </a:custGeom>
          <a:blipFill>
            <a:blip r:embed="rId2"/>
            <a:stretch>
              <a:fillRect l="0" t="0" r="0" b="0"/>
            </a:stretch>
          </a:blipFill>
        </p:spPr>
      </p:sp>
      <p:sp>
        <p:nvSpPr>
          <p:cNvPr name="TextBox 6" id="6"/>
          <p:cNvSpPr txBox="true"/>
          <p:nvPr/>
        </p:nvSpPr>
        <p:spPr>
          <a:xfrm rot="0">
            <a:off x="2443021" y="1640883"/>
            <a:ext cx="13401957"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DİNLEDİĞİNİZ İÇİN TEŞEKKÜRLER..</a:t>
            </a:r>
          </a:p>
        </p:txBody>
      </p:sp>
      <p:sp>
        <p:nvSpPr>
          <p:cNvPr name="TextBox 7" id="7"/>
          <p:cNvSpPr txBox="true"/>
          <p:nvPr/>
        </p:nvSpPr>
        <p:spPr>
          <a:xfrm rot="0">
            <a:off x="1635358" y="4453674"/>
            <a:ext cx="15017284" cy="717587"/>
          </a:xfrm>
          <a:prstGeom prst="rect">
            <a:avLst/>
          </a:prstGeom>
        </p:spPr>
        <p:txBody>
          <a:bodyPr anchor="t" rtlCol="false" tIns="0" lIns="0" bIns="0" rIns="0">
            <a:spAutoFit/>
          </a:bodyPr>
          <a:lstStyle/>
          <a:p>
            <a:pPr algn="ctr">
              <a:lnSpc>
                <a:spcPts val="5599"/>
              </a:lnSpc>
            </a:pPr>
            <a:r>
              <a:rPr lang="en-US" sz="3999">
                <a:solidFill>
                  <a:srgbClr val="000000"/>
                </a:solidFill>
                <a:latin typeface="Poppins"/>
                <a:ea typeface="Poppins"/>
                <a:cs typeface="Poppins"/>
                <a:sym typeface="Poppins"/>
              </a:rPr>
              <a:t>HATAY REHBERLİK VE ARAŞTIRMA MERKEZİ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6BEBD"/>
            </a:solidFill>
          </p:spPr>
        </p:sp>
        <p:sp>
          <p:nvSpPr>
            <p:cNvPr name="TextBox 4" id="4"/>
            <p:cNvSpPr txBox="true"/>
            <p:nvPr/>
          </p:nvSpPr>
          <p:spPr>
            <a:xfrm>
              <a:off x="0" y="-38100"/>
              <a:ext cx="2408296" cy="2747433"/>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0" y="0"/>
            <a:ext cx="18288000" cy="3086100"/>
            <a:chOff x="0" y="0"/>
            <a:chExt cx="4816593" cy="812800"/>
          </a:xfrm>
        </p:grpSpPr>
        <p:sp>
          <p:nvSpPr>
            <p:cNvPr name="Freeform 6" id="6"/>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CCDCC1"/>
            </a:solidFill>
          </p:spPr>
        </p:sp>
        <p:sp>
          <p:nvSpPr>
            <p:cNvPr name="TextBox 7" id="7"/>
            <p:cNvSpPr txBox="true"/>
            <p:nvPr/>
          </p:nvSpPr>
          <p:spPr>
            <a:xfrm>
              <a:off x="0" y="-38100"/>
              <a:ext cx="4816593" cy="850900"/>
            </a:xfrm>
            <a:prstGeom prst="rect">
              <a:avLst/>
            </a:prstGeom>
          </p:spPr>
          <p:txBody>
            <a:bodyPr anchor="ctr" rtlCol="false" tIns="50800" lIns="50800" bIns="50800" rIns="50800"/>
            <a:lstStyle/>
            <a:p>
              <a:pPr algn="ctr">
                <a:lnSpc>
                  <a:spcPts val="2660"/>
                </a:lnSpc>
              </a:pPr>
            </a:p>
            <a:p>
              <a:pPr algn="ctr">
                <a:lnSpc>
                  <a:spcPts val="2660"/>
                </a:lnSpc>
              </a:pPr>
            </a:p>
          </p:txBody>
        </p:sp>
      </p:grpSp>
      <p:sp>
        <p:nvSpPr>
          <p:cNvPr name="Freeform 8" id="8"/>
          <p:cNvSpPr/>
          <p:nvPr/>
        </p:nvSpPr>
        <p:spPr>
          <a:xfrm flipH="false" flipV="false" rot="-1157355">
            <a:off x="120452" y="321530"/>
            <a:ext cx="2864972" cy="2443040"/>
          </a:xfrm>
          <a:custGeom>
            <a:avLst/>
            <a:gdLst/>
            <a:ahLst/>
            <a:cxnLst/>
            <a:rect r="r" b="b" t="t" l="l"/>
            <a:pathLst>
              <a:path h="2443040" w="2864972">
                <a:moveTo>
                  <a:pt x="0" y="0"/>
                </a:moveTo>
                <a:lnTo>
                  <a:pt x="2864971" y="0"/>
                </a:lnTo>
                <a:lnTo>
                  <a:pt x="2864971" y="2443040"/>
                </a:lnTo>
                <a:lnTo>
                  <a:pt x="0" y="24430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364199" y="8574226"/>
            <a:ext cx="2208521" cy="1402411"/>
          </a:xfrm>
          <a:custGeom>
            <a:avLst/>
            <a:gdLst/>
            <a:ahLst/>
            <a:cxnLst/>
            <a:rect r="r" b="b" t="t" l="l"/>
            <a:pathLst>
              <a:path h="1402411" w="2208521">
                <a:moveTo>
                  <a:pt x="0" y="0"/>
                </a:moveTo>
                <a:lnTo>
                  <a:pt x="2208521" y="0"/>
                </a:lnTo>
                <a:lnTo>
                  <a:pt x="2208521" y="1402411"/>
                </a:lnTo>
                <a:lnTo>
                  <a:pt x="0" y="14024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6095039" y="912643"/>
            <a:ext cx="1260815" cy="1260815"/>
          </a:xfrm>
          <a:custGeom>
            <a:avLst/>
            <a:gdLst/>
            <a:ahLst/>
            <a:cxnLst/>
            <a:rect r="r" b="b" t="t" l="l"/>
            <a:pathLst>
              <a:path h="1260815" w="1260815">
                <a:moveTo>
                  <a:pt x="0" y="0"/>
                </a:moveTo>
                <a:lnTo>
                  <a:pt x="1260815" y="0"/>
                </a:lnTo>
                <a:lnTo>
                  <a:pt x="1260815" y="1260814"/>
                </a:lnTo>
                <a:lnTo>
                  <a:pt x="0" y="12608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443021" y="1428750"/>
            <a:ext cx="13401957" cy="1012190"/>
          </a:xfrm>
          <a:prstGeom prst="rect">
            <a:avLst/>
          </a:prstGeom>
        </p:spPr>
        <p:txBody>
          <a:bodyPr anchor="t" rtlCol="false" tIns="0" lIns="0" bIns="0" rIns="0">
            <a:spAutoFit/>
          </a:bodyPr>
          <a:lstStyle/>
          <a:p>
            <a:pPr algn="ctr">
              <a:lnSpc>
                <a:spcPts val="8260"/>
              </a:lnSpc>
            </a:pPr>
          </a:p>
        </p:txBody>
      </p:sp>
      <p:sp>
        <p:nvSpPr>
          <p:cNvPr name="TextBox 12" id="12"/>
          <p:cNvSpPr txBox="true"/>
          <p:nvPr/>
        </p:nvSpPr>
        <p:spPr>
          <a:xfrm rot="0">
            <a:off x="11166586" y="3616521"/>
            <a:ext cx="5844295"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SAYISAL OTURUM</a:t>
            </a:r>
          </a:p>
        </p:txBody>
      </p:sp>
      <p:sp>
        <p:nvSpPr>
          <p:cNvPr name="TextBox 13" id="13"/>
          <p:cNvSpPr txBox="true"/>
          <p:nvPr/>
        </p:nvSpPr>
        <p:spPr>
          <a:xfrm rot="0">
            <a:off x="11038630" y="5408639"/>
            <a:ext cx="5686816" cy="2127362"/>
          </a:xfrm>
          <a:prstGeom prst="rect">
            <a:avLst/>
          </a:prstGeom>
        </p:spPr>
        <p:txBody>
          <a:bodyPr anchor="t" rtlCol="false" tIns="0" lIns="0" bIns="0" rIns="0">
            <a:spAutoFit/>
          </a:bodyPr>
          <a:lstStyle/>
          <a:p>
            <a:pPr algn="ctr">
              <a:lnSpc>
                <a:spcPts val="5599"/>
              </a:lnSpc>
            </a:pPr>
            <a:r>
              <a:rPr lang="en-US" sz="3999">
                <a:solidFill>
                  <a:srgbClr val="000000"/>
                </a:solidFill>
                <a:latin typeface="Poppins"/>
                <a:ea typeface="Poppins"/>
                <a:cs typeface="Poppins"/>
                <a:sym typeface="Poppins"/>
              </a:rPr>
              <a:t>40 Soru, 80 dakika.</a:t>
            </a:r>
          </a:p>
          <a:p>
            <a:pPr algn="ctr">
              <a:lnSpc>
                <a:spcPts val="5599"/>
              </a:lnSpc>
            </a:pPr>
          </a:p>
          <a:p>
            <a:pPr algn="ctr">
              <a:lnSpc>
                <a:spcPts val="5599"/>
              </a:lnSpc>
            </a:pPr>
            <a:r>
              <a:rPr lang="en-US" sz="3999">
                <a:solidFill>
                  <a:srgbClr val="000000"/>
                </a:solidFill>
                <a:latin typeface="Poppins"/>
                <a:ea typeface="Poppins"/>
                <a:cs typeface="Poppins"/>
                <a:sym typeface="Poppins"/>
              </a:rPr>
              <a:t>11.30'da başlayacak</a:t>
            </a:r>
          </a:p>
        </p:txBody>
      </p:sp>
      <p:sp>
        <p:nvSpPr>
          <p:cNvPr name="TextBox 14" id="14"/>
          <p:cNvSpPr txBox="true"/>
          <p:nvPr/>
        </p:nvSpPr>
        <p:spPr>
          <a:xfrm rot="0">
            <a:off x="1904247" y="3732944"/>
            <a:ext cx="5335507"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SÖZEL OTURUM</a:t>
            </a:r>
          </a:p>
        </p:txBody>
      </p:sp>
      <p:sp>
        <p:nvSpPr>
          <p:cNvPr name="TextBox 15" id="15"/>
          <p:cNvSpPr txBox="true"/>
          <p:nvPr/>
        </p:nvSpPr>
        <p:spPr>
          <a:xfrm rot="0">
            <a:off x="1904247" y="5408639"/>
            <a:ext cx="6038125" cy="2127362"/>
          </a:xfrm>
          <a:prstGeom prst="rect">
            <a:avLst/>
          </a:prstGeom>
        </p:spPr>
        <p:txBody>
          <a:bodyPr anchor="t" rtlCol="false" tIns="0" lIns="0" bIns="0" rIns="0">
            <a:spAutoFit/>
          </a:bodyPr>
          <a:lstStyle/>
          <a:p>
            <a:pPr algn="ctr">
              <a:lnSpc>
                <a:spcPts val="5599"/>
              </a:lnSpc>
            </a:pPr>
            <a:r>
              <a:rPr lang="en-US" sz="3999">
                <a:solidFill>
                  <a:srgbClr val="000000"/>
                </a:solidFill>
                <a:latin typeface="Poppins"/>
                <a:ea typeface="Poppins"/>
                <a:cs typeface="Poppins"/>
                <a:sym typeface="Poppins"/>
              </a:rPr>
              <a:t>50 Soru, 75 dakika.</a:t>
            </a:r>
          </a:p>
          <a:p>
            <a:pPr algn="ctr">
              <a:lnSpc>
                <a:spcPts val="5599"/>
              </a:lnSpc>
            </a:pPr>
          </a:p>
          <a:p>
            <a:pPr algn="ctr">
              <a:lnSpc>
                <a:spcPts val="5599"/>
              </a:lnSpc>
            </a:pPr>
            <a:r>
              <a:rPr lang="en-US" sz="3999">
                <a:solidFill>
                  <a:srgbClr val="000000"/>
                </a:solidFill>
                <a:latin typeface="Poppins"/>
                <a:ea typeface="Poppins"/>
                <a:cs typeface="Poppins"/>
                <a:sym typeface="Poppins"/>
              </a:rPr>
              <a:t>09.30'da başlayacak</a:t>
            </a:r>
          </a:p>
        </p:txBody>
      </p:sp>
      <p:sp>
        <p:nvSpPr>
          <p:cNvPr name="TextBox 16" id="16"/>
          <p:cNvSpPr txBox="true"/>
          <p:nvPr/>
        </p:nvSpPr>
        <p:spPr>
          <a:xfrm rot="0">
            <a:off x="2284025" y="1245833"/>
            <a:ext cx="13401957" cy="934646"/>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Poppins Bold"/>
                <a:ea typeface="Poppins Bold"/>
                <a:cs typeface="Poppins Bold"/>
                <a:sym typeface="Poppins Bold"/>
              </a:rPr>
              <a:t>Sınav Süresi ve Soru Sayısı</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6BEBD"/>
            </a:solidFill>
          </p:spPr>
        </p:sp>
        <p:sp>
          <p:nvSpPr>
            <p:cNvPr name="TextBox 4" id="4"/>
            <p:cNvSpPr txBox="true"/>
            <p:nvPr/>
          </p:nvSpPr>
          <p:spPr>
            <a:xfrm>
              <a:off x="0" y="-38100"/>
              <a:ext cx="2408296" cy="2747433"/>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0" y="0"/>
            <a:ext cx="18288000" cy="3086100"/>
            <a:chOff x="0" y="0"/>
            <a:chExt cx="4816593" cy="812800"/>
          </a:xfrm>
        </p:grpSpPr>
        <p:sp>
          <p:nvSpPr>
            <p:cNvPr name="Freeform 6" id="6"/>
            <p:cNvSpPr/>
            <p:nvPr/>
          </p:nvSpPr>
          <p:spPr>
            <a:xfrm flipH="false" flipV="false" rot="0">
              <a:off x="0" y="0"/>
              <a:ext cx="4816592" cy="812800"/>
            </a:xfrm>
            <a:custGeom>
              <a:avLst/>
              <a:gdLst/>
              <a:ahLst/>
              <a:cxnLst/>
              <a:rect r="r" b="b" t="t" l="l"/>
              <a:pathLst>
                <a:path h="812800" w="4816592">
                  <a:moveTo>
                    <a:pt x="0" y="0"/>
                  </a:moveTo>
                  <a:lnTo>
                    <a:pt x="4816592" y="0"/>
                  </a:lnTo>
                  <a:lnTo>
                    <a:pt x="4816592" y="812800"/>
                  </a:lnTo>
                  <a:lnTo>
                    <a:pt x="0" y="812800"/>
                  </a:lnTo>
                  <a:close/>
                </a:path>
              </a:pathLst>
            </a:custGeom>
            <a:solidFill>
              <a:srgbClr val="CCDCC1"/>
            </a:solidFill>
          </p:spPr>
        </p:sp>
        <p:sp>
          <p:nvSpPr>
            <p:cNvPr name="TextBox 7" id="7"/>
            <p:cNvSpPr txBox="true"/>
            <p:nvPr/>
          </p:nvSpPr>
          <p:spPr>
            <a:xfrm>
              <a:off x="0" y="-38100"/>
              <a:ext cx="4816593" cy="850900"/>
            </a:xfrm>
            <a:prstGeom prst="rect">
              <a:avLst/>
            </a:prstGeom>
          </p:spPr>
          <p:txBody>
            <a:bodyPr anchor="ctr" rtlCol="false" tIns="50800" lIns="50800" bIns="50800" rIns="50800"/>
            <a:lstStyle/>
            <a:p>
              <a:pPr algn="ctr">
                <a:lnSpc>
                  <a:spcPts val="2660"/>
                </a:lnSpc>
              </a:pPr>
            </a:p>
            <a:p>
              <a:pPr algn="ctr">
                <a:lnSpc>
                  <a:spcPts val="2660"/>
                </a:lnSpc>
              </a:pPr>
            </a:p>
          </p:txBody>
        </p:sp>
      </p:grpSp>
      <p:sp>
        <p:nvSpPr>
          <p:cNvPr name="Freeform 8" id="8"/>
          <p:cNvSpPr/>
          <p:nvPr/>
        </p:nvSpPr>
        <p:spPr>
          <a:xfrm flipH="false" flipV="false" rot="0">
            <a:off x="15564788" y="8036307"/>
            <a:ext cx="2321317" cy="2063862"/>
          </a:xfrm>
          <a:custGeom>
            <a:avLst/>
            <a:gdLst/>
            <a:ahLst/>
            <a:cxnLst/>
            <a:rect r="r" b="b" t="t" l="l"/>
            <a:pathLst>
              <a:path h="2063862" w="2321317">
                <a:moveTo>
                  <a:pt x="0" y="0"/>
                </a:moveTo>
                <a:lnTo>
                  <a:pt x="2321317" y="0"/>
                </a:lnTo>
                <a:lnTo>
                  <a:pt x="2321317" y="2063862"/>
                </a:lnTo>
                <a:lnTo>
                  <a:pt x="0" y="206386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602901">
            <a:off x="6505" y="184093"/>
            <a:ext cx="2542723" cy="2409230"/>
          </a:xfrm>
          <a:custGeom>
            <a:avLst/>
            <a:gdLst/>
            <a:ahLst/>
            <a:cxnLst/>
            <a:rect r="r" b="b" t="t" l="l"/>
            <a:pathLst>
              <a:path h="2409230" w="2542723">
                <a:moveTo>
                  <a:pt x="0" y="0"/>
                </a:moveTo>
                <a:lnTo>
                  <a:pt x="2542723" y="0"/>
                </a:lnTo>
                <a:lnTo>
                  <a:pt x="2542723" y="2409230"/>
                </a:lnTo>
                <a:lnTo>
                  <a:pt x="0" y="24092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1038630" y="5908946"/>
            <a:ext cx="5686816" cy="2127362"/>
          </a:xfrm>
          <a:prstGeom prst="rect">
            <a:avLst/>
          </a:prstGeom>
        </p:spPr>
        <p:txBody>
          <a:bodyPr anchor="t" rtlCol="false" tIns="0" lIns="0" bIns="0" rIns="0">
            <a:spAutoFit/>
          </a:bodyPr>
          <a:lstStyle/>
          <a:p>
            <a:pPr algn="ctr">
              <a:lnSpc>
                <a:spcPts val="5599"/>
              </a:lnSpc>
            </a:pPr>
            <a:r>
              <a:rPr lang="en-US" sz="3999" b="true">
                <a:solidFill>
                  <a:srgbClr val="000000"/>
                </a:solidFill>
                <a:latin typeface="Poppins Bold"/>
                <a:ea typeface="Poppins Bold"/>
                <a:cs typeface="Poppins Bold"/>
                <a:sym typeface="Poppins Bold"/>
              </a:rPr>
              <a:t>20 Matematik </a:t>
            </a:r>
          </a:p>
          <a:p>
            <a:pPr algn="ctr">
              <a:lnSpc>
                <a:spcPts val="5599"/>
              </a:lnSpc>
            </a:pPr>
            <a:r>
              <a:rPr lang="en-US" sz="3999" b="true">
                <a:solidFill>
                  <a:srgbClr val="000000"/>
                </a:solidFill>
                <a:latin typeface="Poppins Bold"/>
                <a:ea typeface="Poppins Bold"/>
                <a:cs typeface="Poppins Bold"/>
                <a:sym typeface="Poppins Bold"/>
              </a:rPr>
              <a:t>20 Fen Bilimleri </a:t>
            </a:r>
          </a:p>
          <a:p>
            <a:pPr algn="ctr">
              <a:lnSpc>
                <a:spcPts val="5599"/>
              </a:lnSpc>
            </a:pPr>
          </a:p>
        </p:txBody>
      </p:sp>
      <p:sp>
        <p:nvSpPr>
          <p:cNvPr name="TextBox 11" id="11"/>
          <p:cNvSpPr txBox="true"/>
          <p:nvPr/>
        </p:nvSpPr>
        <p:spPr>
          <a:xfrm rot="0">
            <a:off x="2443021" y="1428750"/>
            <a:ext cx="13401957" cy="1012190"/>
          </a:xfrm>
          <a:prstGeom prst="rect">
            <a:avLst/>
          </a:prstGeom>
        </p:spPr>
        <p:txBody>
          <a:bodyPr anchor="t" rtlCol="false" tIns="0" lIns="0" bIns="0" rIns="0">
            <a:spAutoFit/>
          </a:bodyPr>
          <a:lstStyle/>
          <a:p>
            <a:pPr algn="ctr">
              <a:lnSpc>
                <a:spcPts val="8260"/>
              </a:lnSpc>
            </a:pPr>
          </a:p>
        </p:txBody>
      </p:sp>
      <p:sp>
        <p:nvSpPr>
          <p:cNvPr name="TextBox 12" id="12"/>
          <p:cNvSpPr txBox="true"/>
          <p:nvPr/>
        </p:nvSpPr>
        <p:spPr>
          <a:xfrm rot="0">
            <a:off x="11166586" y="3616521"/>
            <a:ext cx="5844295"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SAYISAL OTURUM</a:t>
            </a:r>
          </a:p>
        </p:txBody>
      </p:sp>
      <p:sp>
        <p:nvSpPr>
          <p:cNvPr name="TextBox 13" id="13"/>
          <p:cNvSpPr txBox="true"/>
          <p:nvPr/>
        </p:nvSpPr>
        <p:spPr>
          <a:xfrm rot="0">
            <a:off x="1904247" y="3732944"/>
            <a:ext cx="5335507"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SÖZEL OTURUM</a:t>
            </a:r>
          </a:p>
        </p:txBody>
      </p:sp>
      <p:sp>
        <p:nvSpPr>
          <p:cNvPr name="TextBox 14" id="14"/>
          <p:cNvSpPr txBox="true"/>
          <p:nvPr/>
        </p:nvSpPr>
        <p:spPr>
          <a:xfrm rot="0">
            <a:off x="1729351" y="5615334"/>
            <a:ext cx="6038125" cy="4242023"/>
          </a:xfrm>
          <a:prstGeom prst="rect">
            <a:avLst/>
          </a:prstGeom>
        </p:spPr>
        <p:txBody>
          <a:bodyPr anchor="t" rtlCol="false" tIns="0" lIns="0" bIns="0" rIns="0">
            <a:spAutoFit/>
          </a:bodyPr>
          <a:lstStyle/>
          <a:p>
            <a:pPr algn="ctr">
              <a:lnSpc>
                <a:spcPts val="5599"/>
              </a:lnSpc>
            </a:pPr>
            <a:r>
              <a:rPr lang="en-US" sz="3999" b="true">
                <a:solidFill>
                  <a:srgbClr val="000000"/>
                </a:solidFill>
                <a:latin typeface="Poppins Bold"/>
                <a:ea typeface="Poppins Bold"/>
                <a:cs typeface="Poppins Bold"/>
                <a:sym typeface="Poppins Bold"/>
              </a:rPr>
              <a:t>20 Türkçe </a:t>
            </a:r>
          </a:p>
          <a:p>
            <a:pPr algn="ctr">
              <a:lnSpc>
                <a:spcPts val="5599"/>
              </a:lnSpc>
            </a:pPr>
            <a:r>
              <a:rPr lang="en-US" sz="3999" b="true">
                <a:solidFill>
                  <a:srgbClr val="000000"/>
                </a:solidFill>
                <a:latin typeface="Poppins Bold"/>
                <a:ea typeface="Poppins Bold"/>
                <a:cs typeface="Poppins Bold"/>
                <a:sym typeface="Poppins Bold"/>
              </a:rPr>
              <a:t>10 İnkılap Tarihi</a:t>
            </a:r>
          </a:p>
          <a:p>
            <a:pPr algn="ctr">
              <a:lnSpc>
                <a:spcPts val="5599"/>
              </a:lnSpc>
            </a:pPr>
            <a:r>
              <a:rPr lang="en-US" sz="3999" b="true">
                <a:solidFill>
                  <a:srgbClr val="000000"/>
                </a:solidFill>
                <a:latin typeface="Poppins Bold"/>
                <a:ea typeface="Poppins Bold"/>
                <a:cs typeface="Poppins Bold"/>
                <a:sym typeface="Poppins Bold"/>
              </a:rPr>
              <a:t>10 İngilizce </a:t>
            </a:r>
          </a:p>
          <a:p>
            <a:pPr algn="ctr">
              <a:lnSpc>
                <a:spcPts val="5599"/>
              </a:lnSpc>
            </a:pPr>
            <a:r>
              <a:rPr lang="en-US" sz="3999" b="true">
                <a:solidFill>
                  <a:srgbClr val="000000"/>
                </a:solidFill>
                <a:latin typeface="Poppins Bold"/>
                <a:ea typeface="Poppins Bold"/>
                <a:cs typeface="Poppins Bold"/>
                <a:sym typeface="Poppins Bold"/>
              </a:rPr>
              <a:t>10 Din Kültürü ve Ahlak Bilgisi</a:t>
            </a:r>
          </a:p>
          <a:p>
            <a:pPr algn="ctr">
              <a:lnSpc>
                <a:spcPts val="5599"/>
              </a:lnSpc>
            </a:pPr>
          </a:p>
        </p:txBody>
      </p:sp>
      <p:sp>
        <p:nvSpPr>
          <p:cNvPr name="TextBox 15" id="15"/>
          <p:cNvSpPr txBox="true"/>
          <p:nvPr/>
        </p:nvSpPr>
        <p:spPr>
          <a:xfrm rot="0">
            <a:off x="2284025" y="1245833"/>
            <a:ext cx="13401957" cy="934646"/>
          </a:xfrm>
          <a:prstGeom prst="rect">
            <a:avLst/>
          </a:prstGeom>
        </p:spPr>
        <p:txBody>
          <a:bodyPr anchor="t" rtlCol="false" tIns="0" lIns="0" bIns="0" rIns="0">
            <a:spAutoFit/>
          </a:bodyPr>
          <a:lstStyle/>
          <a:p>
            <a:pPr algn="ctr">
              <a:lnSpc>
                <a:spcPts val="7279"/>
              </a:lnSpc>
              <a:spcBef>
                <a:spcPct val="0"/>
              </a:spcBef>
            </a:pPr>
            <a:r>
              <a:rPr lang="en-US" b="true" sz="5199">
                <a:solidFill>
                  <a:srgbClr val="000000"/>
                </a:solidFill>
                <a:latin typeface="Poppins Bold"/>
                <a:ea typeface="Poppins Bold"/>
                <a:cs typeface="Poppins Bold"/>
                <a:sym typeface="Poppins Bold"/>
              </a:rPr>
              <a:t>SORU SAYILARI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D1BDCF"/>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11967665" y="3703005"/>
            <a:ext cx="5620058" cy="1662600"/>
          </a:xfrm>
          <a:custGeom>
            <a:avLst/>
            <a:gdLst/>
            <a:ahLst/>
            <a:cxnLst/>
            <a:rect r="r" b="b" t="t" l="l"/>
            <a:pathLst>
              <a:path h="1662600" w="5620058">
                <a:moveTo>
                  <a:pt x="0" y="0"/>
                </a:moveTo>
                <a:lnTo>
                  <a:pt x="5620058" y="0"/>
                </a:lnTo>
                <a:lnTo>
                  <a:pt x="5620058" y="1662600"/>
                </a:lnTo>
                <a:lnTo>
                  <a:pt x="0" y="1662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420181" y="3729929"/>
            <a:ext cx="5529047" cy="1635676"/>
          </a:xfrm>
          <a:custGeom>
            <a:avLst/>
            <a:gdLst/>
            <a:ahLst/>
            <a:cxnLst/>
            <a:rect r="r" b="b" t="t" l="l"/>
            <a:pathLst>
              <a:path h="1635676" w="5529047">
                <a:moveTo>
                  <a:pt x="0" y="0"/>
                </a:moveTo>
                <a:lnTo>
                  <a:pt x="5529048" y="0"/>
                </a:lnTo>
                <a:lnTo>
                  <a:pt x="5529048" y="1635676"/>
                </a:lnTo>
                <a:lnTo>
                  <a:pt x="0" y="16356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973635" y="8570797"/>
            <a:ext cx="5545207" cy="1640457"/>
          </a:xfrm>
          <a:custGeom>
            <a:avLst/>
            <a:gdLst/>
            <a:ahLst/>
            <a:cxnLst/>
            <a:rect r="r" b="b" t="t" l="l"/>
            <a:pathLst>
              <a:path h="1640457" w="5545207">
                <a:moveTo>
                  <a:pt x="0" y="0"/>
                </a:moveTo>
                <a:lnTo>
                  <a:pt x="5545207" y="0"/>
                </a:lnTo>
                <a:lnTo>
                  <a:pt x="5545207" y="1640457"/>
                </a:lnTo>
                <a:lnTo>
                  <a:pt x="0" y="1640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973635" y="6107670"/>
            <a:ext cx="5614088" cy="1660834"/>
          </a:xfrm>
          <a:custGeom>
            <a:avLst/>
            <a:gdLst/>
            <a:ahLst/>
            <a:cxnLst/>
            <a:rect r="r" b="b" t="t" l="l"/>
            <a:pathLst>
              <a:path h="1660834" w="5614088">
                <a:moveTo>
                  <a:pt x="0" y="0"/>
                </a:moveTo>
                <a:lnTo>
                  <a:pt x="5614088" y="0"/>
                </a:lnTo>
                <a:lnTo>
                  <a:pt x="5614088" y="1660834"/>
                </a:lnTo>
                <a:lnTo>
                  <a:pt x="0" y="16608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3482682" y="6108555"/>
            <a:ext cx="5745060" cy="1699580"/>
          </a:xfrm>
          <a:custGeom>
            <a:avLst/>
            <a:gdLst/>
            <a:ahLst/>
            <a:cxnLst/>
            <a:rect r="r" b="b" t="t" l="l"/>
            <a:pathLst>
              <a:path h="1699580" w="5745060">
                <a:moveTo>
                  <a:pt x="0" y="0"/>
                </a:moveTo>
                <a:lnTo>
                  <a:pt x="5745060" y="0"/>
                </a:lnTo>
                <a:lnTo>
                  <a:pt x="5745060" y="1699580"/>
                </a:lnTo>
                <a:lnTo>
                  <a:pt x="0" y="16995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3545183" y="8548654"/>
            <a:ext cx="5620058" cy="1662600"/>
          </a:xfrm>
          <a:custGeom>
            <a:avLst/>
            <a:gdLst/>
            <a:ahLst/>
            <a:cxnLst/>
            <a:rect r="r" b="b" t="t" l="l"/>
            <a:pathLst>
              <a:path h="1662600" w="5620058">
                <a:moveTo>
                  <a:pt x="0" y="0"/>
                </a:moveTo>
                <a:lnTo>
                  <a:pt x="5620058" y="0"/>
                </a:lnTo>
                <a:lnTo>
                  <a:pt x="5620058" y="1662600"/>
                </a:lnTo>
                <a:lnTo>
                  <a:pt x="0" y="16626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372013" y="7929143"/>
            <a:ext cx="2746067" cy="2172825"/>
          </a:xfrm>
          <a:custGeom>
            <a:avLst/>
            <a:gdLst/>
            <a:ahLst/>
            <a:cxnLst/>
            <a:rect r="r" b="b" t="t" l="l"/>
            <a:pathLst>
              <a:path h="2172825" w="2746067">
                <a:moveTo>
                  <a:pt x="0" y="0"/>
                </a:moveTo>
                <a:lnTo>
                  <a:pt x="2746067" y="0"/>
                </a:lnTo>
                <a:lnTo>
                  <a:pt x="2746067" y="2172825"/>
                </a:lnTo>
                <a:lnTo>
                  <a:pt x="0" y="2172825"/>
                </a:lnTo>
                <a:lnTo>
                  <a:pt x="0" y="0"/>
                </a:lnTo>
                <a:close/>
              </a:path>
            </a:pathLst>
          </a:custGeom>
          <a:blipFill>
            <a:blip r:embed="rId4"/>
            <a:stretch>
              <a:fillRect l="0" t="0" r="0" b="0"/>
            </a:stretch>
          </a:blipFill>
        </p:spPr>
      </p:sp>
      <p:sp>
        <p:nvSpPr>
          <p:cNvPr name="TextBox 12" id="12"/>
          <p:cNvSpPr txBox="true"/>
          <p:nvPr/>
        </p:nvSpPr>
        <p:spPr>
          <a:xfrm rot="0">
            <a:off x="1745046" y="422279"/>
            <a:ext cx="14797907" cy="2564214"/>
          </a:xfrm>
          <a:prstGeom prst="rect">
            <a:avLst/>
          </a:prstGeom>
        </p:spPr>
        <p:txBody>
          <a:bodyPr anchor="t" rtlCol="false" tIns="0" lIns="0" bIns="0" rIns="0">
            <a:spAutoFit/>
          </a:bodyPr>
          <a:lstStyle/>
          <a:p>
            <a:pPr algn="ctr">
              <a:lnSpc>
                <a:spcPts val="7045"/>
              </a:lnSpc>
            </a:pPr>
            <a:r>
              <a:rPr lang="en-US" sz="5032">
                <a:solidFill>
                  <a:srgbClr val="000000"/>
                </a:solidFill>
                <a:latin typeface="Intro Rust"/>
                <a:ea typeface="Intro Rust"/>
                <a:cs typeface="Intro Rust"/>
                <a:sym typeface="Intro Rust"/>
              </a:rPr>
              <a:t>MERKEZI SINAVDAKI TESTLERIN KAT SAYILARI </a:t>
            </a:r>
          </a:p>
          <a:p>
            <a:pPr algn="ctr">
              <a:lnSpc>
                <a:spcPts val="6401"/>
              </a:lnSpc>
            </a:pPr>
          </a:p>
        </p:txBody>
      </p:sp>
      <p:sp>
        <p:nvSpPr>
          <p:cNvPr name="TextBox 13" id="13"/>
          <p:cNvSpPr txBox="true"/>
          <p:nvPr/>
        </p:nvSpPr>
        <p:spPr>
          <a:xfrm rot="0">
            <a:off x="3849471" y="4420005"/>
            <a:ext cx="5529047"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TÜRKÇE</a:t>
            </a:r>
          </a:p>
        </p:txBody>
      </p:sp>
      <p:sp>
        <p:nvSpPr>
          <p:cNvPr name="TextBox 14" id="14"/>
          <p:cNvSpPr txBox="true"/>
          <p:nvPr/>
        </p:nvSpPr>
        <p:spPr>
          <a:xfrm rot="0">
            <a:off x="12758953" y="4425913"/>
            <a:ext cx="5529047"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INKILAP TARİHİ</a:t>
            </a:r>
          </a:p>
        </p:txBody>
      </p:sp>
      <p:sp>
        <p:nvSpPr>
          <p:cNvPr name="TextBox 15" id="15"/>
          <p:cNvSpPr txBox="true"/>
          <p:nvPr/>
        </p:nvSpPr>
        <p:spPr>
          <a:xfrm rot="0">
            <a:off x="12539142" y="6823787"/>
            <a:ext cx="5529047"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YABANCI DİL</a:t>
            </a:r>
          </a:p>
        </p:txBody>
      </p:sp>
      <p:sp>
        <p:nvSpPr>
          <p:cNvPr name="TextBox 16" id="16"/>
          <p:cNvSpPr txBox="true"/>
          <p:nvPr/>
        </p:nvSpPr>
        <p:spPr>
          <a:xfrm rot="0">
            <a:off x="3944869" y="6759045"/>
            <a:ext cx="5529047"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MATEMATİK</a:t>
            </a:r>
          </a:p>
        </p:txBody>
      </p:sp>
      <p:sp>
        <p:nvSpPr>
          <p:cNvPr name="TextBox 17" id="17"/>
          <p:cNvSpPr txBox="true"/>
          <p:nvPr/>
        </p:nvSpPr>
        <p:spPr>
          <a:xfrm rot="0">
            <a:off x="12276280" y="9265654"/>
            <a:ext cx="5529047"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DİN KÜLTÜRÜ</a:t>
            </a:r>
          </a:p>
        </p:txBody>
      </p:sp>
      <p:sp>
        <p:nvSpPr>
          <p:cNvPr name="TextBox 18" id="18"/>
          <p:cNvSpPr txBox="true"/>
          <p:nvPr/>
        </p:nvSpPr>
        <p:spPr>
          <a:xfrm rot="0">
            <a:off x="4374160" y="9265654"/>
            <a:ext cx="5529047" cy="677582"/>
          </a:xfrm>
          <a:prstGeom prst="rect">
            <a:avLst/>
          </a:prstGeom>
        </p:spPr>
        <p:txBody>
          <a:bodyPr anchor="t" rtlCol="false" tIns="0" lIns="0" bIns="0" rIns="0">
            <a:spAutoFit/>
          </a:bodyPr>
          <a:lstStyle/>
          <a:p>
            <a:pPr algn="ctr">
              <a:lnSpc>
                <a:spcPts val="5180"/>
              </a:lnSpc>
              <a:spcBef>
                <a:spcPct val="0"/>
              </a:spcBef>
            </a:pPr>
            <a:r>
              <a:rPr lang="en-US" sz="3700">
                <a:solidFill>
                  <a:srgbClr val="000000"/>
                </a:solidFill>
                <a:latin typeface="Poppins"/>
                <a:ea typeface="Poppins"/>
                <a:cs typeface="Poppins"/>
                <a:sym typeface="Poppins"/>
              </a:rPr>
              <a:t>FEN VE TEKNOLOJİ</a:t>
            </a:r>
          </a:p>
        </p:txBody>
      </p:sp>
      <p:sp>
        <p:nvSpPr>
          <p:cNvPr name="TextBox 19" id="19"/>
          <p:cNvSpPr txBox="true"/>
          <p:nvPr/>
        </p:nvSpPr>
        <p:spPr>
          <a:xfrm rot="0">
            <a:off x="2122483" y="6522143"/>
            <a:ext cx="4503353"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4</a:t>
            </a:r>
          </a:p>
        </p:txBody>
      </p:sp>
      <p:sp>
        <p:nvSpPr>
          <p:cNvPr name="TextBox 20" id="20"/>
          <p:cNvSpPr txBox="true"/>
          <p:nvPr/>
        </p:nvSpPr>
        <p:spPr>
          <a:xfrm rot="0">
            <a:off x="2122483" y="9027335"/>
            <a:ext cx="4503353"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4</a:t>
            </a:r>
          </a:p>
        </p:txBody>
      </p:sp>
      <p:sp>
        <p:nvSpPr>
          <p:cNvPr name="TextBox 21" id="21"/>
          <p:cNvSpPr txBox="true"/>
          <p:nvPr/>
        </p:nvSpPr>
        <p:spPr>
          <a:xfrm rot="0">
            <a:off x="10537450" y="4118361"/>
            <a:ext cx="4503353"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1</a:t>
            </a:r>
          </a:p>
        </p:txBody>
      </p:sp>
      <p:sp>
        <p:nvSpPr>
          <p:cNvPr name="TextBox 22" id="22"/>
          <p:cNvSpPr txBox="true"/>
          <p:nvPr/>
        </p:nvSpPr>
        <p:spPr>
          <a:xfrm rot="0">
            <a:off x="10537450" y="6594330"/>
            <a:ext cx="4503353"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1</a:t>
            </a:r>
          </a:p>
        </p:txBody>
      </p:sp>
      <p:sp>
        <p:nvSpPr>
          <p:cNvPr name="TextBox 23" id="23"/>
          <p:cNvSpPr txBox="true"/>
          <p:nvPr/>
        </p:nvSpPr>
        <p:spPr>
          <a:xfrm rot="0">
            <a:off x="10537450" y="9144000"/>
            <a:ext cx="4503353"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1</a:t>
            </a:r>
          </a:p>
        </p:txBody>
      </p:sp>
      <p:sp>
        <p:nvSpPr>
          <p:cNvPr name="TextBox 24" id="24"/>
          <p:cNvSpPr txBox="true"/>
          <p:nvPr/>
        </p:nvSpPr>
        <p:spPr>
          <a:xfrm rot="0">
            <a:off x="4054551" y="4131823"/>
            <a:ext cx="319608" cy="717587"/>
          </a:xfrm>
          <a:prstGeom prst="rect">
            <a:avLst/>
          </a:prstGeom>
        </p:spPr>
        <p:txBody>
          <a:bodyPr anchor="t" rtlCol="false" tIns="0" lIns="0" bIns="0" rIns="0">
            <a:spAutoFit/>
          </a:bodyPr>
          <a:lstStyle/>
          <a:p>
            <a:pPr algn="ctr">
              <a:lnSpc>
                <a:spcPts val="5599"/>
              </a:lnSpc>
              <a:spcBef>
                <a:spcPct val="0"/>
              </a:spcBef>
            </a:pPr>
            <a:r>
              <a:rPr lang="en-US" sz="3999">
                <a:solidFill>
                  <a:srgbClr val="000000"/>
                </a:solidFill>
                <a:latin typeface="Poppins"/>
                <a:ea typeface="Poppins"/>
                <a:cs typeface="Poppins"/>
                <a:sym typeface="Poppins"/>
              </a:rPr>
              <a:t>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307463"/>
            <a:chOff x="0" y="0"/>
            <a:chExt cx="4816593" cy="871101"/>
          </a:xfrm>
        </p:grpSpPr>
        <p:sp>
          <p:nvSpPr>
            <p:cNvPr name="Freeform 3" id="3"/>
            <p:cNvSpPr/>
            <p:nvPr/>
          </p:nvSpPr>
          <p:spPr>
            <a:xfrm flipH="false" flipV="false" rot="0">
              <a:off x="0" y="0"/>
              <a:ext cx="4816592" cy="871101"/>
            </a:xfrm>
            <a:custGeom>
              <a:avLst/>
              <a:gdLst/>
              <a:ahLst/>
              <a:cxnLst/>
              <a:rect r="r" b="b" t="t" l="l"/>
              <a:pathLst>
                <a:path h="871101" w="4816592">
                  <a:moveTo>
                    <a:pt x="0" y="0"/>
                  </a:moveTo>
                  <a:lnTo>
                    <a:pt x="4816592" y="0"/>
                  </a:lnTo>
                  <a:lnTo>
                    <a:pt x="4816592" y="871101"/>
                  </a:lnTo>
                  <a:lnTo>
                    <a:pt x="0" y="871101"/>
                  </a:lnTo>
                  <a:close/>
                </a:path>
              </a:pathLst>
            </a:custGeom>
            <a:solidFill>
              <a:srgbClr val="F6BEBD"/>
            </a:solidFill>
          </p:spPr>
        </p:sp>
        <p:sp>
          <p:nvSpPr>
            <p:cNvPr name="TextBox 4" id="4"/>
            <p:cNvSpPr txBox="true"/>
            <p:nvPr/>
          </p:nvSpPr>
          <p:spPr>
            <a:xfrm>
              <a:off x="0" y="-38100"/>
              <a:ext cx="4816593" cy="909201"/>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21770" y="817117"/>
            <a:ext cx="2100940" cy="2367863"/>
          </a:xfrm>
          <a:custGeom>
            <a:avLst/>
            <a:gdLst/>
            <a:ahLst/>
            <a:cxnLst/>
            <a:rect r="r" b="b" t="t" l="l"/>
            <a:pathLst>
              <a:path h="2367863" w="2100940">
                <a:moveTo>
                  <a:pt x="0" y="0"/>
                </a:moveTo>
                <a:lnTo>
                  <a:pt x="2100940" y="0"/>
                </a:lnTo>
                <a:lnTo>
                  <a:pt x="2100940" y="2367863"/>
                </a:lnTo>
                <a:lnTo>
                  <a:pt x="0" y="2367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924278">
            <a:off x="14740690" y="185795"/>
            <a:ext cx="3900889" cy="2489476"/>
          </a:xfrm>
          <a:custGeom>
            <a:avLst/>
            <a:gdLst/>
            <a:ahLst/>
            <a:cxnLst/>
            <a:rect r="r" b="b" t="t" l="l"/>
            <a:pathLst>
              <a:path h="2489476" w="3900889">
                <a:moveTo>
                  <a:pt x="0" y="0"/>
                </a:moveTo>
                <a:lnTo>
                  <a:pt x="3900889" y="0"/>
                </a:lnTo>
                <a:lnTo>
                  <a:pt x="3900889" y="2489476"/>
                </a:lnTo>
                <a:lnTo>
                  <a:pt x="0" y="2489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3406645"/>
            <a:ext cx="15662434" cy="6356685"/>
          </a:xfrm>
          <a:prstGeom prst="rect">
            <a:avLst/>
          </a:prstGeom>
        </p:spPr>
        <p:txBody>
          <a:bodyPr anchor="t" rtlCol="false" tIns="0" lIns="0" bIns="0" rIns="0">
            <a:spAutoFit/>
          </a:bodyPr>
          <a:lstStyle/>
          <a:p>
            <a:pPr algn="just" marL="863599" indent="-431800" lvl="1">
              <a:lnSpc>
                <a:spcPts val="5599"/>
              </a:lnSpc>
              <a:buFont typeface="Arial"/>
              <a:buChar char="•"/>
            </a:pPr>
            <a:r>
              <a:rPr lang="en-US" b="true" sz="3999">
                <a:solidFill>
                  <a:srgbClr val="000000"/>
                </a:solidFill>
                <a:latin typeface="Poppins Bold"/>
                <a:ea typeface="Poppins Bold"/>
                <a:cs typeface="Poppins Bold"/>
                <a:sym typeface="Poppins Bold"/>
              </a:rPr>
              <a:t>8. sınıf müfredatı kapsamındaki konulardan sorular gelecek. </a:t>
            </a:r>
          </a:p>
          <a:p>
            <a:pPr algn="just">
              <a:lnSpc>
                <a:spcPts val="5599"/>
              </a:lnSpc>
            </a:pPr>
          </a:p>
          <a:p>
            <a:pPr algn="just" marL="863599" indent="-431800" lvl="1">
              <a:lnSpc>
                <a:spcPts val="5599"/>
              </a:lnSpc>
              <a:buFont typeface="Arial"/>
              <a:buChar char="•"/>
            </a:pPr>
            <a:r>
              <a:rPr lang="en-US" b="true" sz="3999">
                <a:solidFill>
                  <a:srgbClr val="000000"/>
                </a:solidFill>
                <a:latin typeface="Poppins Bold"/>
                <a:ea typeface="Poppins Bold"/>
                <a:cs typeface="Poppins Bold"/>
                <a:sym typeface="Poppins Bold"/>
              </a:rPr>
              <a:t>Merkezi Sınav çoktan seçmeli test şeklinde olacak.</a:t>
            </a:r>
          </a:p>
          <a:p>
            <a:pPr algn="just">
              <a:lnSpc>
                <a:spcPts val="5599"/>
              </a:lnSpc>
            </a:pPr>
          </a:p>
          <a:p>
            <a:pPr algn="just" marL="863599" indent="-431800" lvl="1">
              <a:lnSpc>
                <a:spcPts val="5599"/>
              </a:lnSpc>
              <a:buFont typeface="Arial"/>
              <a:buChar char="•"/>
            </a:pPr>
            <a:r>
              <a:rPr lang="en-US" b="true" sz="3999">
                <a:solidFill>
                  <a:srgbClr val="000000"/>
                </a:solidFill>
                <a:latin typeface="Poppins Bold"/>
                <a:ea typeface="Poppins Bold"/>
                <a:cs typeface="Poppins Bold"/>
                <a:sym typeface="Poppins Bold"/>
              </a:rPr>
              <a:t>Sorular 4 şıklı olacak. </a:t>
            </a:r>
          </a:p>
          <a:p>
            <a:pPr algn="just">
              <a:lnSpc>
                <a:spcPts val="5599"/>
              </a:lnSpc>
            </a:pPr>
          </a:p>
          <a:p>
            <a:pPr algn="just" marL="863599" indent="-431800" lvl="1">
              <a:lnSpc>
                <a:spcPts val="5599"/>
              </a:lnSpc>
              <a:buFont typeface="Arial"/>
              <a:buChar char="•"/>
            </a:pPr>
            <a:r>
              <a:rPr lang="en-US" b="true" sz="3999">
                <a:solidFill>
                  <a:srgbClr val="000000"/>
                </a:solidFill>
                <a:latin typeface="Poppins Bold"/>
                <a:ea typeface="Poppins Bold"/>
                <a:cs typeface="Poppins Bold"/>
                <a:sym typeface="Poppins Bold"/>
              </a:rPr>
              <a:t>3 yanlış 1 doğruyu götürecek. </a:t>
            </a:r>
          </a:p>
          <a:p>
            <a:pPr algn="just">
              <a:lnSpc>
                <a:spcPts val="5599"/>
              </a:lnSpc>
            </a:pPr>
          </a:p>
        </p:txBody>
      </p:sp>
      <p:sp>
        <p:nvSpPr>
          <p:cNvPr name="Freeform 8" id="8"/>
          <p:cNvSpPr/>
          <p:nvPr/>
        </p:nvSpPr>
        <p:spPr>
          <a:xfrm flipH="false" flipV="false" rot="0">
            <a:off x="14377427" y="6776386"/>
            <a:ext cx="3500185" cy="3307675"/>
          </a:xfrm>
          <a:custGeom>
            <a:avLst/>
            <a:gdLst/>
            <a:ahLst/>
            <a:cxnLst/>
            <a:rect r="r" b="b" t="t" l="l"/>
            <a:pathLst>
              <a:path h="3307675" w="3500185">
                <a:moveTo>
                  <a:pt x="0" y="0"/>
                </a:moveTo>
                <a:lnTo>
                  <a:pt x="3500185" y="0"/>
                </a:lnTo>
                <a:lnTo>
                  <a:pt x="3500185" y="3307675"/>
                </a:lnTo>
                <a:lnTo>
                  <a:pt x="0" y="33076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742963" y="1076325"/>
            <a:ext cx="12199498"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SORULAR NASIL SORULACAK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F7D0AD"/>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662337">
            <a:off x="222130" y="7746864"/>
            <a:ext cx="2648321" cy="2576094"/>
          </a:xfrm>
          <a:custGeom>
            <a:avLst/>
            <a:gdLst/>
            <a:ahLst/>
            <a:cxnLst/>
            <a:rect r="r" b="b" t="t" l="l"/>
            <a:pathLst>
              <a:path h="2576094" w="2648321">
                <a:moveTo>
                  <a:pt x="0" y="0"/>
                </a:moveTo>
                <a:lnTo>
                  <a:pt x="2648321" y="0"/>
                </a:lnTo>
                <a:lnTo>
                  <a:pt x="2648321" y="2576093"/>
                </a:lnTo>
                <a:lnTo>
                  <a:pt x="0" y="25760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858528" y="1486463"/>
            <a:ext cx="14570944"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SINAVA GİRMEK ZORUNLU MU?</a:t>
            </a:r>
          </a:p>
        </p:txBody>
      </p:sp>
      <p:sp>
        <p:nvSpPr>
          <p:cNvPr name="TextBox 7" id="7"/>
          <p:cNvSpPr txBox="true"/>
          <p:nvPr/>
        </p:nvSpPr>
        <p:spPr>
          <a:xfrm rot="0">
            <a:off x="1954998" y="4469574"/>
            <a:ext cx="14967938" cy="4228460"/>
          </a:xfrm>
          <a:prstGeom prst="rect">
            <a:avLst/>
          </a:prstGeom>
        </p:spPr>
        <p:txBody>
          <a:bodyPr anchor="t" rtlCol="false" tIns="0" lIns="0" bIns="0" rIns="0">
            <a:spAutoFit/>
          </a:bodyPr>
          <a:lstStyle/>
          <a:p>
            <a:pPr algn="just" marL="860762" indent="-430381" lvl="1">
              <a:lnSpc>
                <a:spcPts val="5581"/>
              </a:lnSpc>
              <a:buFont typeface="Arial"/>
              <a:buChar char="•"/>
            </a:pPr>
            <a:r>
              <a:rPr lang="en-US" b="true" sz="3986">
                <a:solidFill>
                  <a:srgbClr val="000000"/>
                </a:solidFill>
                <a:latin typeface="Poppins Bold"/>
                <a:ea typeface="Poppins Bold"/>
                <a:cs typeface="Poppins Bold"/>
                <a:sym typeface="Poppins Bold"/>
              </a:rPr>
              <a:t>Sınava girmek zorunlu değildir; isteğe bağlıdır. </a:t>
            </a:r>
          </a:p>
          <a:p>
            <a:pPr algn="just">
              <a:lnSpc>
                <a:spcPts val="5581"/>
              </a:lnSpc>
            </a:pPr>
          </a:p>
          <a:p>
            <a:pPr algn="just" marL="860762" indent="-430381" lvl="1">
              <a:lnSpc>
                <a:spcPts val="5581"/>
              </a:lnSpc>
              <a:buFont typeface="Arial"/>
              <a:buChar char="•"/>
            </a:pPr>
            <a:r>
              <a:rPr lang="en-US" b="true" sz="3986">
                <a:solidFill>
                  <a:srgbClr val="000000"/>
                </a:solidFill>
                <a:latin typeface="Poppins Bold"/>
                <a:ea typeface="Poppins Bold"/>
                <a:cs typeface="Poppins Bold"/>
                <a:sym typeface="Poppins Bold"/>
              </a:rPr>
              <a:t>Ancak, merkezi sınavla öğrenci alan liseleri tercih etmek için merkezi sınav puanının olması; yani sınava girmek gerektiği unutulmamalıdır.</a:t>
            </a:r>
          </a:p>
          <a:p>
            <a:pPr algn="just">
              <a:lnSpc>
                <a:spcPts val="558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201525"/>
            <a:chOff x="0" y="0"/>
            <a:chExt cx="4816593" cy="843200"/>
          </a:xfrm>
        </p:grpSpPr>
        <p:sp>
          <p:nvSpPr>
            <p:cNvPr name="Freeform 3" id="3"/>
            <p:cNvSpPr/>
            <p:nvPr/>
          </p:nvSpPr>
          <p:spPr>
            <a:xfrm flipH="false" flipV="false" rot="0">
              <a:off x="0" y="0"/>
              <a:ext cx="4816592" cy="843200"/>
            </a:xfrm>
            <a:custGeom>
              <a:avLst/>
              <a:gdLst/>
              <a:ahLst/>
              <a:cxnLst/>
              <a:rect r="r" b="b" t="t" l="l"/>
              <a:pathLst>
                <a:path h="843200" w="4816592">
                  <a:moveTo>
                    <a:pt x="0" y="0"/>
                  </a:moveTo>
                  <a:lnTo>
                    <a:pt x="4816592" y="0"/>
                  </a:lnTo>
                  <a:lnTo>
                    <a:pt x="4816592" y="843200"/>
                  </a:lnTo>
                  <a:lnTo>
                    <a:pt x="0" y="843200"/>
                  </a:lnTo>
                  <a:close/>
                </a:path>
              </a:pathLst>
            </a:custGeom>
            <a:solidFill>
              <a:srgbClr val="C3DBD8"/>
            </a:solidFill>
          </p:spPr>
        </p:sp>
        <p:sp>
          <p:nvSpPr>
            <p:cNvPr name="TextBox 4" id="4"/>
            <p:cNvSpPr txBox="true"/>
            <p:nvPr/>
          </p:nvSpPr>
          <p:spPr>
            <a:xfrm>
              <a:off x="0" y="-38100"/>
              <a:ext cx="4816593" cy="881300"/>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16823515" y="8800974"/>
            <a:ext cx="1354141" cy="1486026"/>
          </a:xfrm>
          <a:custGeom>
            <a:avLst/>
            <a:gdLst/>
            <a:ahLst/>
            <a:cxnLst/>
            <a:rect r="r" b="b" t="t" l="l"/>
            <a:pathLst>
              <a:path h="1486026" w="1354141">
                <a:moveTo>
                  <a:pt x="0" y="0"/>
                </a:moveTo>
                <a:lnTo>
                  <a:pt x="1354141" y="0"/>
                </a:lnTo>
                <a:lnTo>
                  <a:pt x="1354141" y="1486026"/>
                </a:lnTo>
                <a:lnTo>
                  <a:pt x="0" y="14860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24844" y="819575"/>
            <a:ext cx="16734456" cy="8137129"/>
          </a:xfrm>
          <a:custGeom>
            <a:avLst/>
            <a:gdLst/>
            <a:ahLst/>
            <a:cxnLst/>
            <a:rect r="r" b="b" t="t" l="l"/>
            <a:pathLst>
              <a:path h="8137129" w="16734456">
                <a:moveTo>
                  <a:pt x="0" y="0"/>
                </a:moveTo>
                <a:lnTo>
                  <a:pt x="16734456" y="0"/>
                </a:lnTo>
                <a:lnTo>
                  <a:pt x="16734456" y="8137129"/>
                </a:lnTo>
                <a:lnTo>
                  <a:pt x="0" y="81371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045530" y="1147995"/>
            <a:ext cx="13401957" cy="101219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SINAV TAKVİMİ</a:t>
            </a:r>
          </a:p>
        </p:txBody>
      </p:sp>
      <p:sp>
        <p:nvSpPr>
          <p:cNvPr name="TextBox 8" id="8"/>
          <p:cNvSpPr txBox="true"/>
          <p:nvPr/>
        </p:nvSpPr>
        <p:spPr>
          <a:xfrm rot="0">
            <a:off x="590476" y="5417334"/>
            <a:ext cx="3771195" cy="424851"/>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Poppins Bold"/>
                <a:ea typeface="Poppins Bold"/>
                <a:cs typeface="Poppins Bold"/>
                <a:sym typeface="Poppins Bold"/>
              </a:rPr>
              <a:t>SINAV BAŞVURULARI</a:t>
            </a:r>
          </a:p>
        </p:txBody>
      </p:sp>
      <p:sp>
        <p:nvSpPr>
          <p:cNvPr name="TextBox 9" id="9"/>
          <p:cNvSpPr txBox="true"/>
          <p:nvPr/>
        </p:nvSpPr>
        <p:spPr>
          <a:xfrm rot="0">
            <a:off x="4448060" y="5417334"/>
            <a:ext cx="4503353" cy="424851"/>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Poppins Bold"/>
                <a:ea typeface="Poppins Bold"/>
                <a:cs typeface="Poppins Bold"/>
                <a:sym typeface="Poppins Bold"/>
              </a:rPr>
              <a:t>SINAV GİRİŞ BELGESİ</a:t>
            </a:r>
          </a:p>
        </p:txBody>
      </p:sp>
      <p:sp>
        <p:nvSpPr>
          <p:cNvPr name="TextBox 10" id="10"/>
          <p:cNvSpPr txBox="true"/>
          <p:nvPr/>
        </p:nvSpPr>
        <p:spPr>
          <a:xfrm rot="0">
            <a:off x="8746509" y="5417334"/>
            <a:ext cx="4503353" cy="424851"/>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Poppins Bold"/>
                <a:ea typeface="Poppins Bold"/>
                <a:cs typeface="Poppins Bold"/>
                <a:sym typeface="Poppins Bold"/>
              </a:rPr>
              <a:t>SINAV TARİHİ</a:t>
            </a:r>
          </a:p>
        </p:txBody>
      </p:sp>
      <p:sp>
        <p:nvSpPr>
          <p:cNvPr name="TextBox 11" id="11"/>
          <p:cNvSpPr txBox="true"/>
          <p:nvPr/>
        </p:nvSpPr>
        <p:spPr>
          <a:xfrm rot="0">
            <a:off x="13267526" y="5417334"/>
            <a:ext cx="3991774" cy="843988"/>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Poppins Bold"/>
                <a:ea typeface="Poppins Bold"/>
                <a:cs typeface="Poppins Bold"/>
                <a:sym typeface="Poppins Bold"/>
              </a:rPr>
              <a:t>SINAV SONUÇLARININ İLANI</a:t>
            </a:r>
          </a:p>
        </p:txBody>
      </p:sp>
      <p:sp>
        <p:nvSpPr>
          <p:cNvPr name="TextBox 12" id="12"/>
          <p:cNvSpPr txBox="true"/>
          <p:nvPr/>
        </p:nvSpPr>
        <p:spPr>
          <a:xfrm rot="0">
            <a:off x="9621415" y="6512640"/>
            <a:ext cx="3085216" cy="1271708"/>
          </a:xfrm>
          <a:prstGeom prst="rect">
            <a:avLst/>
          </a:prstGeom>
        </p:spPr>
        <p:txBody>
          <a:bodyPr anchor="t" rtlCol="false" tIns="0" lIns="0" bIns="0" rIns="0">
            <a:spAutoFit/>
          </a:bodyPr>
          <a:lstStyle/>
          <a:p>
            <a:pPr algn="ctr">
              <a:lnSpc>
                <a:spcPts val="3384"/>
              </a:lnSpc>
              <a:spcBef>
                <a:spcPct val="0"/>
              </a:spcBef>
            </a:pPr>
            <a:r>
              <a:rPr lang="en-US" sz="2417">
                <a:solidFill>
                  <a:srgbClr val="000000"/>
                </a:solidFill>
                <a:latin typeface="Poppins"/>
                <a:ea typeface="Poppins"/>
                <a:cs typeface="Poppins"/>
                <a:sym typeface="Poppins"/>
              </a:rPr>
              <a:t>Bakanlık tarafından </a:t>
            </a:r>
            <a:r>
              <a:rPr lang="en-US" b="true" sz="2417">
                <a:solidFill>
                  <a:srgbClr val="000000"/>
                </a:solidFill>
                <a:latin typeface="Poppins Bold"/>
                <a:ea typeface="Poppins Bold"/>
                <a:cs typeface="Poppins Bold"/>
                <a:sym typeface="Poppins Bold"/>
              </a:rPr>
              <a:t>15 Haziran 2025</a:t>
            </a:r>
            <a:r>
              <a:rPr lang="en-US" sz="2417">
                <a:solidFill>
                  <a:srgbClr val="000000"/>
                </a:solidFill>
                <a:latin typeface="Poppins"/>
                <a:ea typeface="Poppins"/>
                <a:cs typeface="Poppins"/>
                <a:sym typeface="Poppins"/>
              </a:rPr>
              <a:t> olarak açıklanmıştır. </a:t>
            </a:r>
          </a:p>
        </p:txBody>
      </p:sp>
      <p:sp>
        <p:nvSpPr>
          <p:cNvPr name="TextBox 13" id="13"/>
          <p:cNvSpPr txBox="true"/>
          <p:nvPr/>
        </p:nvSpPr>
        <p:spPr>
          <a:xfrm rot="0">
            <a:off x="13859407" y="6330229"/>
            <a:ext cx="3176162" cy="1263126"/>
          </a:xfrm>
          <a:prstGeom prst="rect">
            <a:avLst/>
          </a:prstGeom>
        </p:spPr>
        <p:txBody>
          <a:bodyPr anchor="t" rtlCol="false" tIns="0" lIns="0" bIns="0" rIns="0">
            <a:spAutoFit/>
          </a:bodyPr>
          <a:lstStyle/>
          <a:p>
            <a:pPr algn="ctr">
              <a:lnSpc>
                <a:spcPts val="3360"/>
              </a:lnSpc>
            </a:pPr>
            <a:r>
              <a:rPr lang="en-US" sz="2400" b="true">
                <a:solidFill>
                  <a:srgbClr val="000000"/>
                </a:solidFill>
                <a:latin typeface="Poppins Bold"/>
                <a:ea typeface="Poppins Bold"/>
                <a:cs typeface="Poppins Bold"/>
                <a:sym typeface="Poppins Bold"/>
              </a:rPr>
              <a:t>......</a:t>
            </a:r>
          </a:p>
          <a:p>
            <a:pPr algn="ctr">
              <a:lnSpc>
                <a:spcPts val="3360"/>
              </a:lnSpc>
              <a:spcBef>
                <a:spcPct val="0"/>
              </a:spcBef>
            </a:pPr>
            <a:r>
              <a:rPr lang="en-US" sz="2400">
                <a:solidFill>
                  <a:srgbClr val="000000"/>
                </a:solidFill>
                <a:latin typeface="Poppins"/>
                <a:ea typeface="Poppins"/>
                <a:cs typeface="Poppins"/>
                <a:sym typeface="Poppins"/>
              </a:rPr>
              <a:t>tarihinde sonuçlar açıklanacaktır.</a:t>
            </a:r>
          </a:p>
        </p:txBody>
      </p:sp>
      <p:sp>
        <p:nvSpPr>
          <p:cNvPr name="TextBox 14" id="14"/>
          <p:cNvSpPr txBox="true"/>
          <p:nvPr/>
        </p:nvSpPr>
        <p:spPr>
          <a:xfrm rot="0">
            <a:off x="5110060" y="6194647"/>
            <a:ext cx="3358579" cy="2101400"/>
          </a:xfrm>
          <a:prstGeom prst="rect">
            <a:avLst/>
          </a:prstGeom>
        </p:spPr>
        <p:txBody>
          <a:bodyPr anchor="t" rtlCol="false" tIns="0" lIns="0" bIns="0" rIns="0">
            <a:spAutoFit/>
          </a:bodyPr>
          <a:lstStyle/>
          <a:p>
            <a:pPr algn="ctr">
              <a:lnSpc>
                <a:spcPts val="3360"/>
              </a:lnSpc>
            </a:pPr>
            <a:r>
              <a:rPr lang="en-US" sz="2400" b="true">
                <a:solidFill>
                  <a:srgbClr val="000000"/>
                </a:solidFill>
                <a:latin typeface="Poppins Bold"/>
                <a:ea typeface="Poppins Bold"/>
                <a:cs typeface="Poppins Bold"/>
                <a:sym typeface="Poppins Bold"/>
              </a:rPr>
              <a:t>.......</a:t>
            </a:r>
          </a:p>
          <a:p>
            <a:pPr algn="ctr">
              <a:lnSpc>
                <a:spcPts val="3360"/>
              </a:lnSpc>
              <a:spcBef>
                <a:spcPct val="0"/>
              </a:spcBef>
            </a:pPr>
            <a:r>
              <a:rPr lang="en-US" sz="2400">
                <a:solidFill>
                  <a:srgbClr val="000000"/>
                </a:solidFill>
                <a:latin typeface="Poppins"/>
                <a:ea typeface="Poppins"/>
                <a:cs typeface="Poppins"/>
                <a:sym typeface="Poppins"/>
              </a:rPr>
              <a:t>tarihinde E-OKUL Veli Bilgilendirme Sisteminden ilan edilecektir.</a:t>
            </a:r>
          </a:p>
        </p:txBody>
      </p:sp>
      <p:sp>
        <p:nvSpPr>
          <p:cNvPr name="TextBox 15" id="15"/>
          <p:cNvSpPr txBox="true"/>
          <p:nvPr/>
        </p:nvSpPr>
        <p:spPr>
          <a:xfrm rot="0">
            <a:off x="847033" y="6204172"/>
            <a:ext cx="3258081" cy="2342609"/>
          </a:xfrm>
          <a:prstGeom prst="rect">
            <a:avLst/>
          </a:prstGeom>
        </p:spPr>
        <p:txBody>
          <a:bodyPr anchor="t" rtlCol="false" tIns="0" lIns="0" bIns="0" rIns="0">
            <a:spAutoFit/>
          </a:bodyPr>
          <a:lstStyle/>
          <a:p>
            <a:pPr algn="ctr">
              <a:lnSpc>
                <a:spcPts val="2654"/>
              </a:lnSpc>
            </a:pPr>
            <a:r>
              <a:rPr lang="en-US" sz="1896" b="true">
                <a:solidFill>
                  <a:srgbClr val="000000"/>
                </a:solidFill>
                <a:latin typeface="Poppins Bold"/>
                <a:ea typeface="Poppins Bold"/>
                <a:cs typeface="Poppins Bold"/>
                <a:sym typeface="Poppins Bold"/>
              </a:rPr>
              <a:t>.......</a:t>
            </a:r>
          </a:p>
          <a:p>
            <a:pPr algn="ctr">
              <a:lnSpc>
                <a:spcPts val="2654"/>
              </a:lnSpc>
            </a:pPr>
            <a:r>
              <a:rPr lang="en-US" sz="1896">
                <a:solidFill>
                  <a:srgbClr val="000000"/>
                </a:solidFill>
                <a:latin typeface="Poppins"/>
                <a:ea typeface="Poppins"/>
                <a:cs typeface="Poppins"/>
                <a:sym typeface="Poppins"/>
              </a:rPr>
              <a:t>tarihleri arasında yapılacaktır.</a:t>
            </a:r>
          </a:p>
          <a:p>
            <a:pPr algn="ctr">
              <a:lnSpc>
                <a:spcPts val="2654"/>
              </a:lnSpc>
              <a:spcBef>
                <a:spcPct val="0"/>
              </a:spcBef>
            </a:pPr>
            <a:r>
              <a:rPr lang="en-US" sz="1896">
                <a:solidFill>
                  <a:srgbClr val="000000"/>
                </a:solidFill>
                <a:latin typeface="Poppins"/>
                <a:ea typeface="Poppins"/>
                <a:cs typeface="Poppins"/>
                <a:sym typeface="Poppins"/>
              </a:rPr>
              <a:t>elektronik ortamda yapılacak başvurulara okul müdürleri rehberlik edecektir.</a:t>
            </a:r>
          </a:p>
        </p:txBody>
      </p:sp>
      <p:sp>
        <p:nvSpPr>
          <p:cNvPr name="TextBox 16" id="16"/>
          <p:cNvSpPr txBox="true"/>
          <p:nvPr/>
        </p:nvSpPr>
        <p:spPr>
          <a:xfrm rot="0">
            <a:off x="1542522" y="9423429"/>
            <a:ext cx="14217179" cy="542887"/>
          </a:xfrm>
          <a:prstGeom prst="rect">
            <a:avLst/>
          </a:prstGeom>
        </p:spPr>
        <p:txBody>
          <a:bodyPr anchor="t" rtlCol="false" tIns="0" lIns="0" bIns="0" rIns="0">
            <a:spAutoFit/>
          </a:bodyPr>
          <a:lstStyle/>
          <a:p>
            <a:pPr algn="ctr">
              <a:lnSpc>
                <a:spcPts val="4200"/>
              </a:lnSpc>
              <a:spcBef>
                <a:spcPct val="0"/>
              </a:spcBef>
            </a:pPr>
            <a:r>
              <a:rPr lang="en-US" b="true" sz="3000">
                <a:solidFill>
                  <a:srgbClr val="000000"/>
                </a:solidFill>
                <a:latin typeface="Poppins Bold"/>
                <a:ea typeface="Poppins Bold"/>
                <a:cs typeface="Poppins Bold"/>
                <a:sym typeface="Poppins Bold"/>
              </a:rPr>
              <a:t>Ayrıntılı LGS takvimi yayınlandığı zaman okullarda duyuru yapılacaktır!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287000"/>
            <a:chOff x="0" y="0"/>
            <a:chExt cx="2408296" cy="2709333"/>
          </a:xfrm>
        </p:grpSpPr>
        <p:sp>
          <p:nvSpPr>
            <p:cNvPr name="Freeform 3" id="3"/>
            <p:cNvSpPr/>
            <p:nvPr/>
          </p:nvSpPr>
          <p:spPr>
            <a:xfrm flipH="false" flipV="false" rot="0">
              <a:off x="0" y="0"/>
              <a:ext cx="2408296" cy="2709333"/>
            </a:xfrm>
            <a:custGeom>
              <a:avLst/>
              <a:gdLst/>
              <a:ahLst/>
              <a:cxnLst/>
              <a:rect r="r" b="b" t="t" l="l"/>
              <a:pathLst>
                <a:path h="2709333" w="2408296">
                  <a:moveTo>
                    <a:pt x="0" y="0"/>
                  </a:moveTo>
                  <a:lnTo>
                    <a:pt x="2408296" y="0"/>
                  </a:lnTo>
                  <a:lnTo>
                    <a:pt x="2408296" y="2709333"/>
                  </a:lnTo>
                  <a:lnTo>
                    <a:pt x="0" y="2709333"/>
                  </a:lnTo>
                  <a:close/>
                </a:path>
              </a:pathLst>
            </a:custGeom>
            <a:solidFill>
              <a:srgbClr val="F7D0AD"/>
            </a:solidFill>
          </p:spPr>
        </p:sp>
        <p:sp>
          <p:nvSpPr>
            <p:cNvPr name="TextBox 4" id="4"/>
            <p:cNvSpPr txBox="true"/>
            <p:nvPr/>
          </p:nvSpPr>
          <p:spPr>
            <a:xfrm>
              <a:off x="0" y="-38100"/>
              <a:ext cx="2408296" cy="2747433"/>
            </a:xfrm>
            <a:prstGeom prst="rect">
              <a:avLst/>
            </a:prstGeom>
          </p:spPr>
          <p:txBody>
            <a:bodyPr anchor="ctr" rtlCol="false" tIns="50800" lIns="50800" bIns="50800" rIns="50800"/>
            <a:lstStyle/>
            <a:p>
              <a:pPr algn="ctr">
                <a:lnSpc>
                  <a:spcPts val="2660"/>
                </a:lnSpc>
              </a:pPr>
            </a:p>
          </p:txBody>
        </p:sp>
      </p:grpSp>
      <p:grpSp>
        <p:nvGrpSpPr>
          <p:cNvPr name="Group 5" id="5"/>
          <p:cNvGrpSpPr/>
          <p:nvPr/>
        </p:nvGrpSpPr>
        <p:grpSpPr>
          <a:xfrm rot="0">
            <a:off x="-63451" y="0"/>
            <a:ext cx="18288000" cy="2863505"/>
            <a:chOff x="0" y="0"/>
            <a:chExt cx="4816593" cy="754174"/>
          </a:xfrm>
        </p:grpSpPr>
        <p:sp>
          <p:nvSpPr>
            <p:cNvPr name="Freeform 6" id="6"/>
            <p:cNvSpPr/>
            <p:nvPr/>
          </p:nvSpPr>
          <p:spPr>
            <a:xfrm flipH="false" flipV="false" rot="0">
              <a:off x="0" y="0"/>
              <a:ext cx="4816592" cy="754174"/>
            </a:xfrm>
            <a:custGeom>
              <a:avLst/>
              <a:gdLst/>
              <a:ahLst/>
              <a:cxnLst/>
              <a:rect r="r" b="b" t="t" l="l"/>
              <a:pathLst>
                <a:path h="754174" w="4816592">
                  <a:moveTo>
                    <a:pt x="0" y="0"/>
                  </a:moveTo>
                  <a:lnTo>
                    <a:pt x="4816592" y="0"/>
                  </a:lnTo>
                  <a:lnTo>
                    <a:pt x="4816592" y="754174"/>
                  </a:lnTo>
                  <a:lnTo>
                    <a:pt x="0" y="754174"/>
                  </a:lnTo>
                  <a:close/>
                </a:path>
              </a:pathLst>
            </a:custGeom>
            <a:solidFill>
              <a:srgbClr val="D1BDCF"/>
            </a:solidFill>
          </p:spPr>
        </p:sp>
        <p:sp>
          <p:nvSpPr>
            <p:cNvPr name="TextBox 7" id="7"/>
            <p:cNvSpPr txBox="true"/>
            <p:nvPr/>
          </p:nvSpPr>
          <p:spPr>
            <a:xfrm>
              <a:off x="0" y="-38100"/>
              <a:ext cx="4816593" cy="792274"/>
            </a:xfrm>
            <a:prstGeom prst="rect">
              <a:avLst/>
            </a:prstGeom>
          </p:spPr>
          <p:txBody>
            <a:bodyPr anchor="ctr" rtlCol="false" tIns="50800" lIns="50800" bIns="50800" rIns="50800"/>
            <a:lstStyle/>
            <a:p>
              <a:pPr algn="ctr">
                <a:lnSpc>
                  <a:spcPts val="2660"/>
                </a:lnSpc>
              </a:pPr>
            </a:p>
          </p:txBody>
        </p:sp>
      </p:grpSp>
      <p:sp>
        <p:nvSpPr>
          <p:cNvPr name="Freeform 8" id="8"/>
          <p:cNvSpPr/>
          <p:nvPr/>
        </p:nvSpPr>
        <p:spPr>
          <a:xfrm flipH="true" flipV="false" rot="0">
            <a:off x="14600615" y="7713954"/>
            <a:ext cx="3451646" cy="2573046"/>
          </a:xfrm>
          <a:custGeom>
            <a:avLst/>
            <a:gdLst/>
            <a:ahLst/>
            <a:cxnLst/>
            <a:rect r="r" b="b" t="t" l="l"/>
            <a:pathLst>
              <a:path h="2573046" w="3451646">
                <a:moveTo>
                  <a:pt x="3451646" y="0"/>
                </a:moveTo>
                <a:lnTo>
                  <a:pt x="0" y="0"/>
                </a:lnTo>
                <a:lnTo>
                  <a:pt x="0" y="2573046"/>
                </a:lnTo>
                <a:lnTo>
                  <a:pt x="3451646" y="2573046"/>
                </a:lnTo>
                <a:lnTo>
                  <a:pt x="345164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616388" y="455930"/>
            <a:ext cx="15055224" cy="2059940"/>
          </a:xfrm>
          <a:prstGeom prst="rect">
            <a:avLst/>
          </a:prstGeom>
        </p:spPr>
        <p:txBody>
          <a:bodyPr anchor="t" rtlCol="false" tIns="0" lIns="0" bIns="0" rIns="0">
            <a:spAutoFit/>
          </a:bodyPr>
          <a:lstStyle/>
          <a:p>
            <a:pPr algn="ctr">
              <a:lnSpc>
                <a:spcPts val="8260"/>
              </a:lnSpc>
            </a:pPr>
            <a:r>
              <a:rPr lang="en-US" sz="5900">
                <a:solidFill>
                  <a:srgbClr val="000000"/>
                </a:solidFill>
                <a:latin typeface="Intro Rust"/>
                <a:ea typeface="Intro Rust"/>
                <a:cs typeface="Intro Rust"/>
                <a:sym typeface="Intro Rust"/>
              </a:rPr>
              <a:t>LISELERE YERLEŞTIRME NASIL YAPILIYOR?</a:t>
            </a:r>
          </a:p>
        </p:txBody>
      </p:sp>
      <p:sp>
        <p:nvSpPr>
          <p:cNvPr name="TextBox 10" id="10"/>
          <p:cNvSpPr txBox="true"/>
          <p:nvPr/>
        </p:nvSpPr>
        <p:spPr>
          <a:xfrm rot="0">
            <a:off x="10643449" y="3309325"/>
            <a:ext cx="6030472" cy="1287219"/>
          </a:xfrm>
          <a:prstGeom prst="rect">
            <a:avLst/>
          </a:prstGeom>
        </p:spPr>
        <p:txBody>
          <a:bodyPr anchor="t" rtlCol="false" tIns="0" lIns="0" bIns="0" rIns="0">
            <a:spAutoFit/>
          </a:bodyPr>
          <a:lstStyle/>
          <a:p>
            <a:pPr algn="ctr">
              <a:lnSpc>
                <a:spcPts val="5180"/>
              </a:lnSpc>
            </a:pPr>
            <a:r>
              <a:rPr lang="en-US" sz="3700">
                <a:solidFill>
                  <a:srgbClr val="000000"/>
                </a:solidFill>
                <a:latin typeface="Intro Rust"/>
                <a:ea typeface="Intro Rust"/>
                <a:cs typeface="Intro Rust"/>
                <a:sym typeface="Intro Rust"/>
              </a:rPr>
              <a:t>ADRESE DAYALI YERLEŞTIRME</a:t>
            </a:r>
          </a:p>
        </p:txBody>
      </p:sp>
      <p:sp>
        <p:nvSpPr>
          <p:cNvPr name="TextBox 11" id="11"/>
          <p:cNvSpPr txBox="true"/>
          <p:nvPr/>
        </p:nvSpPr>
        <p:spPr>
          <a:xfrm rot="0">
            <a:off x="10815277" y="5733760"/>
            <a:ext cx="5686816" cy="542887"/>
          </a:xfrm>
          <a:prstGeom prst="rect">
            <a:avLst/>
          </a:prstGeom>
        </p:spPr>
        <p:txBody>
          <a:bodyPr anchor="t" rtlCol="false" tIns="0" lIns="0" bIns="0" rIns="0">
            <a:spAutoFit/>
          </a:bodyPr>
          <a:lstStyle/>
          <a:p>
            <a:pPr algn="just" marL="647705" indent="-323852" lvl="1">
              <a:lnSpc>
                <a:spcPts val="4200"/>
              </a:lnSpc>
              <a:buFont typeface="Arial"/>
              <a:buChar char="•"/>
            </a:pPr>
            <a:r>
              <a:rPr lang="en-US" sz="3000">
                <a:solidFill>
                  <a:srgbClr val="000000"/>
                </a:solidFill>
                <a:latin typeface="Poppins"/>
                <a:ea typeface="Poppins"/>
                <a:cs typeface="Poppins"/>
                <a:sym typeface="Poppins"/>
              </a:rPr>
              <a:t>Diğer Liseler</a:t>
            </a:r>
          </a:p>
        </p:txBody>
      </p:sp>
      <p:sp>
        <p:nvSpPr>
          <p:cNvPr name="TextBox 12" id="12"/>
          <p:cNvSpPr txBox="true"/>
          <p:nvPr/>
        </p:nvSpPr>
        <p:spPr>
          <a:xfrm rot="0">
            <a:off x="853804" y="3309325"/>
            <a:ext cx="7165032" cy="1287219"/>
          </a:xfrm>
          <a:prstGeom prst="rect">
            <a:avLst/>
          </a:prstGeom>
        </p:spPr>
        <p:txBody>
          <a:bodyPr anchor="t" rtlCol="false" tIns="0" lIns="0" bIns="0" rIns="0">
            <a:spAutoFit/>
          </a:bodyPr>
          <a:lstStyle/>
          <a:p>
            <a:pPr algn="ctr">
              <a:lnSpc>
                <a:spcPts val="5180"/>
              </a:lnSpc>
            </a:pPr>
            <a:r>
              <a:rPr lang="en-US" sz="3700">
                <a:solidFill>
                  <a:srgbClr val="000000"/>
                </a:solidFill>
                <a:latin typeface="Intro Rust"/>
                <a:ea typeface="Intro Rust"/>
                <a:cs typeface="Intro Rust"/>
                <a:sym typeface="Intro Rust"/>
              </a:rPr>
              <a:t>MERKEZI SINAVLA YERLEŞTIRME</a:t>
            </a:r>
          </a:p>
        </p:txBody>
      </p:sp>
      <p:sp>
        <p:nvSpPr>
          <p:cNvPr name="TextBox 13" id="13"/>
          <p:cNvSpPr txBox="true"/>
          <p:nvPr/>
        </p:nvSpPr>
        <p:spPr>
          <a:xfrm rot="0">
            <a:off x="491808" y="5034694"/>
            <a:ext cx="6970650" cy="5319015"/>
          </a:xfrm>
          <a:prstGeom prst="rect">
            <a:avLst/>
          </a:prstGeom>
        </p:spPr>
        <p:txBody>
          <a:bodyPr anchor="t" rtlCol="false" tIns="0" lIns="0" bIns="0" rIns="0">
            <a:spAutoFit/>
          </a:bodyPr>
          <a:lstStyle/>
          <a:p>
            <a:pPr algn="l">
              <a:lnSpc>
                <a:spcPts val="4199"/>
              </a:lnSpc>
            </a:pPr>
            <a:r>
              <a:rPr lang="en-US" sz="2999">
                <a:solidFill>
                  <a:srgbClr val="000000"/>
                </a:solidFill>
                <a:latin typeface="Poppins"/>
                <a:ea typeface="Poppins"/>
                <a:cs typeface="Poppins"/>
                <a:sym typeface="Poppins"/>
              </a:rPr>
              <a:t>•</a:t>
            </a:r>
            <a:r>
              <a:rPr lang="en-US" sz="2999">
                <a:solidFill>
                  <a:srgbClr val="000000"/>
                </a:solidFill>
                <a:latin typeface="Poppins"/>
                <a:ea typeface="Poppins"/>
                <a:cs typeface="Poppins"/>
                <a:sym typeface="Poppins"/>
              </a:rPr>
              <a:t>Fen Liseleri </a:t>
            </a:r>
          </a:p>
          <a:p>
            <a:pPr algn="l">
              <a:lnSpc>
                <a:spcPts val="4199"/>
              </a:lnSpc>
            </a:pPr>
          </a:p>
          <a:p>
            <a:pPr algn="l">
              <a:lnSpc>
                <a:spcPts val="4199"/>
              </a:lnSpc>
            </a:pPr>
            <a:r>
              <a:rPr lang="en-US" sz="2999">
                <a:solidFill>
                  <a:srgbClr val="000000"/>
                </a:solidFill>
                <a:latin typeface="Poppins"/>
                <a:ea typeface="Poppins"/>
                <a:cs typeface="Poppins"/>
                <a:sym typeface="Poppins"/>
              </a:rPr>
              <a:t>•Sosyal Bilimler Liseleri </a:t>
            </a:r>
          </a:p>
          <a:p>
            <a:pPr algn="l">
              <a:lnSpc>
                <a:spcPts val="4199"/>
              </a:lnSpc>
            </a:pPr>
          </a:p>
          <a:p>
            <a:pPr algn="l">
              <a:lnSpc>
                <a:spcPts val="4199"/>
              </a:lnSpc>
            </a:pPr>
            <a:r>
              <a:rPr lang="en-US" sz="2999">
                <a:solidFill>
                  <a:srgbClr val="000000"/>
                </a:solidFill>
                <a:latin typeface="Poppins"/>
                <a:ea typeface="Poppins"/>
                <a:cs typeface="Poppins"/>
                <a:sym typeface="Poppins"/>
              </a:rPr>
              <a:t>•Proje Okulları</a:t>
            </a:r>
          </a:p>
          <a:p>
            <a:pPr algn="l">
              <a:lnSpc>
                <a:spcPts val="4199"/>
              </a:lnSpc>
            </a:pPr>
          </a:p>
          <a:p>
            <a:pPr algn="l">
              <a:lnSpc>
                <a:spcPts val="4199"/>
              </a:lnSpc>
            </a:pPr>
            <a:r>
              <a:rPr lang="en-US" sz="2999">
                <a:solidFill>
                  <a:srgbClr val="000000"/>
                </a:solidFill>
                <a:latin typeface="Poppins"/>
                <a:ea typeface="Poppins"/>
                <a:cs typeface="Poppins"/>
                <a:sym typeface="Poppins"/>
              </a:rPr>
              <a:t>•Mesleki ve Teknik Anadolu Liselerinin Anadolu Teknik Programları</a:t>
            </a:r>
          </a:p>
          <a:p>
            <a:pPr algn="ctr">
              <a:lnSpc>
                <a:spcPts val="4805"/>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6E8"/>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3307463"/>
            <a:chOff x="0" y="0"/>
            <a:chExt cx="4816593" cy="871101"/>
          </a:xfrm>
        </p:grpSpPr>
        <p:sp>
          <p:nvSpPr>
            <p:cNvPr name="Freeform 3" id="3"/>
            <p:cNvSpPr/>
            <p:nvPr/>
          </p:nvSpPr>
          <p:spPr>
            <a:xfrm flipH="false" flipV="false" rot="0">
              <a:off x="0" y="0"/>
              <a:ext cx="4816592" cy="871101"/>
            </a:xfrm>
            <a:custGeom>
              <a:avLst/>
              <a:gdLst/>
              <a:ahLst/>
              <a:cxnLst/>
              <a:rect r="r" b="b" t="t" l="l"/>
              <a:pathLst>
                <a:path h="871101" w="4816592">
                  <a:moveTo>
                    <a:pt x="0" y="0"/>
                  </a:moveTo>
                  <a:lnTo>
                    <a:pt x="4816592" y="0"/>
                  </a:lnTo>
                  <a:lnTo>
                    <a:pt x="4816592" y="871101"/>
                  </a:lnTo>
                  <a:lnTo>
                    <a:pt x="0" y="871101"/>
                  </a:lnTo>
                  <a:close/>
                </a:path>
              </a:pathLst>
            </a:custGeom>
            <a:solidFill>
              <a:srgbClr val="F6BEBD"/>
            </a:solidFill>
          </p:spPr>
        </p:sp>
        <p:sp>
          <p:nvSpPr>
            <p:cNvPr name="TextBox 4" id="4"/>
            <p:cNvSpPr txBox="true"/>
            <p:nvPr/>
          </p:nvSpPr>
          <p:spPr>
            <a:xfrm>
              <a:off x="0" y="-38100"/>
              <a:ext cx="4816593" cy="909201"/>
            </a:xfrm>
            <a:prstGeom prst="rect">
              <a:avLst/>
            </a:prstGeom>
          </p:spPr>
          <p:txBody>
            <a:bodyPr anchor="ctr" rtlCol="false" tIns="50800" lIns="50800" bIns="50800" rIns="50800"/>
            <a:lstStyle/>
            <a:p>
              <a:pPr algn="ctr">
                <a:lnSpc>
                  <a:spcPts val="2660"/>
                </a:lnSpc>
              </a:pPr>
            </a:p>
          </p:txBody>
        </p:sp>
      </p:grpSp>
      <p:sp>
        <p:nvSpPr>
          <p:cNvPr name="Freeform 5" id="5"/>
          <p:cNvSpPr/>
          <p:nvPr/>
        </p:nvSpPr>
        <p:spPr>
          <a:xfrm flipH="false" flipV="false" rot="0">
            <a:off x="-21770" y="817117"/>
            <a:ext cx="2100940" cy="2367863"/>
          </a:xfrm>
          <a:custGeom>
            <a:avLst/>
            <a:gdLst/>
            <a:ahLst/>
            <a:cxnLst/>
            <a:rect r="r" b="b" t="t" l="l"/>
            <a:pathLst>
              <a:path h="2367863" w="2100940">
                <a:moveTo>
                  <a:pt x="0" y="0"/>
                </a:moveTo>
                <a:lnTo>
                  <a:pt x="2100940" y="0"/>
                </a:lnTo>
                <a:lnTo>
                  <a:pt x="2100940" y="2367863"/>
                </a:lnTo>
                <a:lnTo>
                  <a:pt x="0" y="23678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924278">
            <a:off x="14740690" y="185795"/>
            <a:ext cx="3900889" cy="2489476"/>
          </a:xfrm>
          <a:custGeom>
            <a:avLst/>
            <a:gdLst/>
            <a:ahLst/>
            <a:cxnLst/>
            <a:rect r="r" b="b" t="t" l="l"/>
            <a:pathLst>
              <a:path h="2489476" w="3900889">
                <a:moveTo>
                  <a:pt x="0" y="0"/>
                </a:moveTo>
                <a:lnTo>
                  <a:pt x="3900889" y="0"/>
                </a:lnTo>
                <a:lnTo>
                  <a:pt x="3900889" y="2489476"/>
                </a:lnTo>
                <a:lnTo>
                  <a:pt x="0" y="2489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9939729">
            <a:off x="14740690" y="8407801"/>
            <a:ext cx="3900889" cy="2489476"/>
          </a:xfrm>
          <a:custGeom>
            <a:avLst/>
            <a:gdLst/>
            <a:ahLst/>
            <a:cxnLst/>
            <a:rect r="r" b="b" t="t" l="l"/>
            <a:pathLst>
              <a:path h="2489476" w="3900889">
                <a:moveTo>
                  <a:pt x="0" y="0"/>
                </a:moveTo>
                <a:lnTo>
                  <a:pt x="3900889" y="0"/>
                </a:lnTo>
                <a:lnTo>
                  <a:pt x="3900889" y="2489477"/>
                </a:lnTo>
                <a:lnTo>
                  <a:pt x="0" y="2489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647565" y="1548957"/>
            <a:ext cx="12199498" cy="863674"/>
          </a:xfrm>
          <a:prstGeom prst="rect">
            <a:avLst/>
          </a:prstGeom>
        </p:spPr>
        <p:txBody>
          <a:bodyPr anchor="t" rtlCol="false" tIns="0" lIns="0" bIns="0" rIns="0">
            <a:spAutoFit/>
          </a:bodyPr>
          <a:lstStyle/>
          <a:p>
            <a:pPr algn="ctr">
              <a:lnSpc>
                <a:spcPts val="7000"/>
              </a:lnSpc>
            </a:pPr>
            <a:r>
              <a:rPr lang="en-US" sz="5000">
                <a:solidFill>
                  <a:srgbClr val="000000"/>
                </a:solidFill>
                <a:latin typeface="Intro Rust"/>
                <a:ea typeface="Intro Rust"/>
                <a:cs typeface="Intro Rust"/>
                <a:sym typeface="Intro Rust"/>
              </a:rPr>
              <a:t>YETENEK SINAVI ILE YERLEŞTIRME</a:t>
            </a:r>
          </a:p>
        </p:txBody>
      </p:sp>
      <p:sp>
        <p:nvSpPr>
          <p:cNvPr name="TextBox 9" id="9"/>
          <p:cNvSpPr txBox="true"/>
          <p:nvPr/>
        </p:nvSpPr>
        <p:spPr>
          <a:xfrm rot="0">
            <a:off x="863643" y="3566441"/>
            <a:ext cx="16560713" cy="6086098"/>
          </a:xfrm>
          <a:prstGeom prst="rect">
            <a:avLst/>
          </a:prstGeom>
        </p:spPr>
        <p:txBody>
          <a:bodyPr anchor="t" rtlCol="false" tIns="0" lIns="0" bIns="0" rIns="0">
            <a:spAutoFit/>
          </a:bodyPr>
          <a:lstStyle/>
          <a:p>
            <a:pPr algn="just">
              <a:lnSpc>
                <a:spcPts val="5326"/>
              </a:lnSpc>
            </a:pPr>
            <a:r>
              <a:rPr lang="en-US" sz="3804">
                <a:solidFill>
                  <a:srgbClr val="000000"/>
                </a:solidFill>
                <a:latin typeface="Poppins"/>
                <a:ea typeface="Poppins"/>
                <a:cs typeface="Poppins"/>
                <a:sym typeface="Poppins"/>
              </a:rPr>
              <a:t>•</a:t>
            </a:r>
            <a:r>
              <a:rPr lang="en-US" sz="3804">
                <a:solidFill>
                  <a:srgbClr val="000000"/>
                </a:solidFill>
                <a:latin typeface="Poppins"/>
                <a:ea typeface="Poppins"/>
                <a:cs typeface="Poppins"/>
                <a:sym typeface="Poppins"/>
              </a:rPr>
              <a:t>Yetenek Sınavı İle Öğrenci Alan Proje Okulu Olan Fen Liseleri</a:t>
            </a:r>
          </a:p>
          <a:p>
            <a:pPr algn="just">
              <a:lnSpc>
                <a:spcPts val="5326"/>
              </a:lnSpc>
            </a:pPr>
          </a:p>
          <a:p>
            <a:pPr algn="just">
              <a:lnSpc>
                <a:spcPts val="5326"/>
              </a:lnSpc>
            </a:pPr>
            <a:r>
              <a:rPr lang="en-US" sz="3804">
                <a:solidFill>
                  <a:srgbClr val="000000"/>
                </a:solidFill>
                <a:latin typeface="Poppins"/>
                <a:ea typeface="Poppins"/>
                <a:cs typeface="Poppins"/>
                <a:sym typeface="Poppins"/>
              </a:rPr>
              <a:t>•Güzel Sanatlar Liseleri</a:t>
            </a:r>
          </a:p>
          <a:p>
            <a:pPr algn="just">
              <a:lnSpc>
                <a:spcPts val="5326"/>
              </a:lnSpc>
            </a:pPr>
          </a:p>
          <a:p>
            <a:pPr algn="just">
              <a:lnSpc>
                <a:spcPts val="5326"/>
              </a:lnSpc>
            </a:pPr>
            <a:r>
              <a:rPr lang="en-US" sz="3804">
                <a:solidFill>
                  <a:srgbClr val="000000"/>
                </a:solidFill>
                <a:latin typeface="Poppins"/>
                <a:ea typeface="Poppins"/>
                <a:cs typeface="Poppins"/>
                <a:sym typeface="Poppins"/>
              </a:rPr>
              <a:t>•Spor Liseleri </a:t>
            </a:r>
          </a:p>
          <a:p>
            <a:pPr algn="just">
              <a:lnSpc>
                <a:spcPts val="5326"/>
              </a:lnSpc>
            </a:pPr>
          </a:p>
          <a:p>
            <a:pPr algn="just">
              <a:lnSpc>
                <a:spcPts val="5326"/>
              </a:lnSpc>
            </a:pPr>
            <a:r>
              <a:rPr lang="en-US" sz="3804">
                <a:solidFill>
                  <a:srgbClr val="000000"/>
                </a:solidFill>
                <a:latin typeface="Poppins"/>
                <a:ea typeface="Poppins"/>
                <a:cs typeface="Poppins"/>
                <a:sym typeface="Poppins"/>
              </a:rPr>
              <a:t>•Mûsikî, Hafızlık, Geleneksel ve Çağdaş Görsel Sanatlar ve Spor Programı/Projesi Uygulayan Anadolu İmam Hatip Liseleri</a:t>
            </a:r>
          </a:p>
          <a:p>
            <a:pPr algn="ctr">
              <a:lnSpc>
                <a:spcPts val="5186"/>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DAGY3okT7-I</dc:identifier>
  <dcterms:modified xsi:type="dcterms:W3CDTF">2011-08-01T06:04:30Z</dcterms:modified>
  <cp:revision>1</cp:revision>
  <dc:title>2025 lgs</dc:title>
</cp:coreProperties>
</file>